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4"/>
  </p:sldMasterIdLst>
  <p:notesMasterIdLst>
    <p:notesMasterId r:id="rId19"/>
  </p:notesMasterIdLst>
  <p:sldIdLst>
    <p:sldId id="256" r:id="rId5"/>
    <p:sldId id="407" r:id="rId6"/>
    <p:sldId id="1008" r:id="rId7"/>
    <p:sldId id="408" r:id="rId8"/>
    <p:sldId id="410" r:id="rId9"/>
    <p:sldId id="409" r:id="rId10"/>
    <p:sldId id="411" r:id="rId11"/>
    <p:sldId id="1003" r:id="rId12"/>
    <p:sldId id="414" r:id="rId13"/>
    <p:sldId id="413" r:id="rId14"/>
    <p:sldId id="412" r:id="rId15"/>
    <p:sldId id="1009" r:id="rId16"/>
    <p:sldId id="1004" r:id="rId17"/>
    <p:sldId id="1007" r:id="rId1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and Brief" id="{BC6BDE09-1666-493A-AD0C-CEBC8EA8E9FD}">
          <p14:sldIdLst>
            <p14:sldId id="256"/>
            <p14:sldId id="407"/>
            <p14:sldId id="1008"/>
            <p14:sldId id="408"/>
            <p14:sldId id="410"/>
            <p14:sldId id="409"/>
            <p14:sldId id="411"/>
            <p14:sldId id="1003"/>
            <p14:sldId id="414"/>
            <p14:sldId id="413"/>
            <p14:sldId id="412"/>
            <p14:sldId id="1009"/>
            <p14:sldId id="1004"/>
            <p14:sldId id="10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390F9-B85F-4E73-BC96-11D9B6F85CA2}" v="6" dt="2026-01-21T13:38:00.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443" autoAdjust="0"/>
  </p:normalViewPr>
  <p:slideViewPr>
    <p:cSldViewPr snapToGrid="0">
      <p:cViewPr varScale="1">
        <p:scale>
          <a:sx n="98" d="100"/>
          <a:sy n="98" d="100"/>
        </p:scale>
        <p:origin x="126" y="48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056FA-475F-4EF2-98D8-B01562E4F7B6}"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74C49EA5-8E47-4CD5-A345-0337857F1BD7}">
      <dgm:prSet custT="1"/>
      <dgm:spPr>
        <a:ln>
          <a:solidFill>
            <a:schemeClr val="tx1"/>
          </a:solidFill>
        </a:ln>
      </dgm:spPr>
      <dgm:t>
        <a:bodyPr/>
        <a:lstStyle/>
        <a:p>
          <a:pPr rtl="0"/>
          <a:r>
            <a:rPr lang="en-US" sz="1000" b="1" dirty="0">
              <a:latin typeface="Arial" pitchFamily="34" charset="0"/>
              <a:cs typeface="Arial" pitchFamily="34" charset="0"/>
            </a:rPr>
            <a:t>JB McGuire/Dix/Lakehurst AFB, NJ – 192 miles</a:t>
          </a:r>
          <a:endParaRPr lang="en-US" sz="1000" dirty="0">
            <a:latin typeface="Arial" pitchFamily="34" charset="0"/>
            <a:cs typeface="Arial" pitchFamily="34" charset="0"/>
          </a:endParaRPr>
        </a:p>
      </dgm:t>
    </dgm:pt>
    <dgm:pt modelId="{54E3C52C-71CC-4386-A525-E147B6803E97}" type="parTrans" cxnId="{8551B303-9144-4816-AC28-DBD52F9834DD}">
      <dgm:prSet/>
      <dgm:spPr/>
      <dgm:t>
        <a:bodyPr/>
        <a:lstStyle/>
        <a:p>
          <a:endParaRPr lang="en-US" sz="1000"/>
        </a:p>
      </dgm:t>
    </dgm:pt>
    <dgm:pt modelId="{589B08CE-B844-485C-87D9-5BA0DDEAB32F}" type="sibTrans" cxnId="{8551B303-9144-4816-AC28-DBD52F9834DD}">
      <dgm:prSet/>
      <dgm:spPr/>
      <dgm:t>
        <a:bodyPr/>
        <a:lstStyle/>
        <a:p>
          <a:endParaRPr lang="en-US" sz="1000"/>
        </a:p>
      </dgm:t>
    </dgm:pt>
    <dgm:pt modelId="{A81417EE-3564-4CF7-84BC-364A9EF23670}">
      <dgm:prSet custT="1"/>
      <dgm:spPr>
        <a:ln>
          <a:solidFill>
            <a:schemeClr val="tx1"/>
          </a:solidFill>
        </a:ln>
      </dgm:spPr>
      <dgm:t>
        <a:bodyPr/>
        <a:lstStyle/>
        <a:p>
          <a:pPr rtl="0"/>
          <a:r>
            <a:rPr lang="en-US" sz="1000" b="1" dirty="0">
              <a:latin typeface="Arial" pitchFamily="34" charset="0"/>
              <a:cs typeface="Arial" pitchFamily="34" charset="0"/>
            </a:rPr>
            <a:t>New York City – 217 miles</a:t>
          </a:r>
          <a:endParaRPr lang="en-US" sz="1000" dirty="0">
            <a:latin typeface="Arial" pitchFamily="34" charset="0"/>
            <a:cs typeface="Arial" pitchFamily="34" charset="0"/>
          </a:endParaRPr>
        </a:p>
      </dgm:t>
    </dgm:pt>
    <dgm:pt modelId="{719ECD71-9935-4D34-8D7D-DE52EB682896}" type="parTrans" cxnId="{C162D656-0BB5-42E6-AE19-8A1A44415531}">
      <dgm:prSet/>
      <dgm:spPr/>
      <dgm:t>
        <a:bodyPr/>
        <a:lstStyle/>
        <a:p>
          <a:endParaRPr lang="en-US" sz="1000"/>
        </a:p>
      </dgm:t>
    </dgm:pt>
    <dgm:pt modelId="{665D133F-3F89-44EE-919E-2C500FA6B0A0}" type="sibTrans" cxnId="{C162D656-0BB5-42E6-AE19-8A1A44415531}">
      <dgm:prSet/>
      <dgm:spPr/>
      <dgm:t>
        <a:bodyPr/>
        <a:lstStyle/>
        <a:p>
          <a:endParaRPr lang="en-US" sz="1000"/>
        </a:p>
      </dgm:t>
    </dgm:pt>
    <dgm:pt modelId="{12AE0EA1-F4AB-43BA-932A-AC31E1572426}">
      <dgm:prSet custT="1"/>
      <dgm:spPr>
        <a:ln>
          <a:solidFill>
            <a:schemeClr val="tx1"/>
          </a:solidFill>
        </a:ln>
      </dgm:spPr>
      <dgm:t>
        <a:bodyPr/>
        <a:lstStyle/>
        <a:p>
          <a:pPr rtl="0"/>
          <a:r>
            <a:rPr lang="en-US" sz="1000" b="1" dirty="0">
              <a:latin typeface="Arial" pitchFamily="34" charset="0"/>
              <a:cs typeface="Arial" pitchFamily="34" charset="0"/>
            </a:rPr>
            <a:t>Philadelphia, PA – 154 miles</a:t>
          </a:r>
          <a:endParaRPr lang="en-US" sz="1000" dirty="0">
            <a:latin typeface="Arial" pitchFamily="34" charset="0"/>
            <a:cs typeface="Arial" pitchFamily="34" charset="0"/>
          </a:endParaRPr>
        </a:p>
      </dgm:t>
    </dgm:pt>
    <dgm:pt modelId="{6715AE32-7340-42E7-A79E-A1A1DC50A913}" type="parTrans" cxnId="{E45098E8-3CCF-4F87-8BCD-40140B30DCE6}">
      <dgm:prSet/>
      <dgm:spPr/>
      <dgm:t>
        <a:bodyPr/>
        <a:lstStyle/>
        <a:p>
          <a:endParaRPr lang="en-US" sz="1000"/>
        </a:p>
      </dgm:t>
    </dgm:pt>
    <dgm:pt modelId="{8547949F-62CE-44C5-B883-F88EED8BDE32}" type="sibTrans" cxnId="{E45098E8-3CCF-4F87-8BCD-40140B30DCE6}">
      <dgm:prSet/>
      <dgm:spPr/>
      <dgm:t>
        <a:bodyPr/>
        <a:lstStyle/>
        <a:p>
          <a:endParaRPr lang="en-US" sz="1000"/>
        </a:p>
      </dgm:t>
    </dgm:pt>
    <dgm:pt modelId="{678A4FEC-3F14-422F-B2C7-2C0152C59C6C}">
      <dgm:prSet custT="1"/>
      <dgm:spPr>
        <a:ln>
          <a:solidFill>
            <a:schemeClr val="tx1"/>
          </a:solidFill>
        </a:ln>
      </dgm:spPr>
      <dgm:t>
        <a:bodyPr/>
        <a:lstStyle/>
        <a:p>
          <a:pPr rtl="0"/>
          <a:r>
            <a:rPr lang="en-US" sz="1000" b="1" dirty="0">
              <a:latin typeface="Arial" pitchFamily="34" charset="0"/>
              <a:cs typeface="Arial" pitchFamily="34" charset="0"/>
            </a:rPr>
            <a:t>Baltimore, MD – 83 miles</a:t>
          </a:r>
          <a:endParaRPr lang="en-US" sz="1000" dirty="0">
            <a:latin typeface="Arial" pitchFamily="34" charset="0"/>
            <a:cs typeface="Arial" pitchFamily="34" charset="0"/>
          </a:endParaRPr>
        </a:p>
      </dgm:t>
    </dgm:pt>
    <dgm:pt modelId="{99859880-659A-42F2-9BCC-396BD8DA4B8A}" type="parTrans" cxnId="{0D5AA27A-24CB-4523-BAF9-ACBFBBBF6B95}">
      <dgm:prSet/>
      <dgm:spPr/>
      <dgm:t>
        <a:bodyPr/>
        <a:lstStyle/>
        <a:p>
          <a:endParaRPr lang="en-US" sz="1000"/>
        </a:p>
      </dgm:t>
    </dgm:pt>
    <dgm:pt modelId="{77C76C4C-1E5B-4187-A99F-B37D49B80D31}" type="sibTrans" cxnId="{0D5AA27A-24CB-4523-BAF9-ACBFBBBF6B95}">
      <dgm:prSet/>
      <dgm:spPr/>
      <dgm:t>
        <a:bodyPr/>
        <a:lstStyle/>
        <a:p>
          <a:endParaRPr lang="en-US" sz="1000"/>
        </a:p>
      </dgm:t>
    </dgm:pt>
    <dgm:pt modelId="{B2810295-BE4D-4287-9052-7047A979DDAD}">
      <dgm:prSet custT="1"/>
      <dgm:spPr>
        <a:ln>
          <a:solidFill>
            <a:schemeClr val="tx1"/>
          </a:solidFill>
        </a:ln>
      </dgm:spPr>
      <dgm:t>
        <a:bodyPr/>
        <a:lstStyle/>
        <a:p>
          <a:pPr rtl="0"/>
          <a:r>
            <a:rPr lang="en-US" sz="1000" b="1" dirty="0">
              <a:latin typeface="Arial" pitchFamily="34" charset="0"/>
              <a:cs typeface="Arial" pitchFamily="34" charset="0"/>
            </a:rPr>
            <a:t>Dover AFB, DE – 180 miles</a:t>
          </a:r>
          <a:endParaRPr lang="en-US" sz="1000" dirty="0">
            <a:latin typeface="Arial" pitchFamily="34" charset="0"/>
            <a:cs typeface="Arial" pitchFamily="34" charset="0"/>
          </a:endParaRPr>
        </a:p>
      </dgm:t>
    </dgm:pt>
    <dgm:pt modelId="{1569E594-74D6-4D68-8404-245CA48EC727}" type="parTrans" cxnId="{B01B6EDE-7D3C-428F-8BB0-EA99268C5426}">
      <dgm:prSet/>
      <dgm:spPr/>
      <dgm:t>
        <a:bodyPr/>
        <a:lstStyle/>
        <a:p>
          <a:endParaRPr lang="en-US" sz="1000"/>
        </a:p>
      </dgm:t>
    </dgm:pt>
    <dgm:pt modelId="{05B72E28-2D79-49D1-8E9B-19C646A506F3}" type="sibTrans" cxnId="{B01B6EDE-7D3C-428F-8BB0-EA99268C5426}">
      <dgm:prSet/>
      <dgm:spPr/>
      <dgm:t>
        <a:bodyPr/>
        <a:lstStyle/>
        <a:p>
          <a:endParaRPr lang="en-US" sz="1000"/>
        </a:p>
      </dgm:t>
    </dgm:pt>
    <dgm:pt modelId="{34160739-E053-4700-9E6A-2F9AE1FD6845}">
      <dgm:prSet custT="1"/>
      <dgm:spPr>
        <a:ln>
          <a:solidFill>
            <a:schemeClr val="tx1"/>
          </a:solidFill>
        </a:ln>
      </dgm:spPr>
      <dgm:t>
        <a:bodyPr/>
        <a:lstStyle/>
        <a:p>
          <a:pPr rtl="0"/>
          <a:r>
            <a:rPr lang="en-US" sz="1000" b="1" dirty="0">
              <a:latin typeface="Arial" pitchFamily="34" charset="0"/>
              <a:cs typeface="Arial" pitchFamily="34" charset="0"/>
            </a:rPr>
            <a:t>Norfolk, VA – 291 miles</a:t>
          </a:r>
          <a:endParaRPr lang="en-US" sz="1000" dirty="0">
            <a:latin typeface="Arial" pitchFamily="34" charset="0"/>
            <a:cs typeface="Arial" pitchFamily="34" charset="0"/>
          </a:endParaRPr>
        </a:p>
      </dgm:t>
    </dgm:pt>
    <dgm:pt modelId="{5F824685-FE25-47EE-828A-06129EC0A1F4}" type="parTrans" cxnId="{7273482F-1F3D-4589-90B5-46FF88D98943}">
      <dgm:prSet/>
      <dgm:spPr/>
      <dgm:t>
        <a:bodyPr/>
        <a:lstStyle/>
        <a:p>
          <a:endParaRPr lang="en-US" sz="1000"/>
        </a:p>
      </dgm:t>
    </dgm:pt>
    <dgm:pt modelId="{E63B5595-6C85-45A2-8806-50340D9703C8}" type="sibTrans" cxnId="{7273482F-1F3D-4589-90B5-46FF88D98943}">
      <dgm:prSet/>
      <dgm:spPr/>
      <dgm:t>
        <a:bodyPr/>
        <a:lstStyle/>
        <a:p>
          <a:endParaRPr lang="en-US" sz="1000"/>
        </a:p>
      </dgm:t>
    </dgm:pt>
    <dgm:pt modelId="{1B78CA8E-E7F8-47CC-8548-891D889D0F3C}">
      <dgm:prSet custT="1"/>
      <dgm:spPr>
        <a:ln>
          <a:solidFill>
            <a:schemeClr val="tx1"/>
          </a:solidFill>
        </a:ln>
      </dgm:spPr>
      <dgm:t>
        <a:bodyPr/>
        <a:lstStyle/>
        <a:p>
          <a:pPr rtl="0"/>
          <a:r>
            <a:rPr lang="en-US" sz="1000" b="1" dirty="0">
              <a:latin typeface="Arial" pitchFamily="34" charset="0"/>
              <a:cs typeface="Arial" pitchFamily="34" charset="0"/>
            </a:rPr>
            <a:t>Charleston, SC – 638 miles</a:t>
          </a:r>
        </a:p>
      </dgm:t>
    </dgm:pt>
    <dgm:pt modelId="{EA485F2A-EB62-4931-8D90-B2AF511BC387}" type="parTrans" cxnId="{D88278F0-D2B6-48DF-B475-71E1CE3BC44C}">
      <dgm:prSet/>
      <dgm:spPr/>
      <dgm:t>
        <a:bodyPr/>
        <a:lstStyle/>
        <a:p>
          <a:endParaRPr lang="en-US"/>
        </a:p>
      </dgm:t>
    </dgm:pt>
    <dgm:pt modelId="{2C1D05E4-57CF-467E-BEF1-75272FB26E9B}" type="sibTrans" cxnId="{D88278F0-D2B6-48DF-B475-71E1CE3BC44C}">
      <dgm:prSet/>
      <dgm:spPr/>
      <dgm:t>
        <a:bodyPr/>
        <a:lstStyle/>
        <a:p>
          <a:endParaRPr lang="en-US"/>
        </a:p>
      </dgm:t>
    </dgm:pt>
    <dgm:pt modelId="{8692C6DD-F77D-4F82-A6E2-FE5A841D3C87}" type="pres">
      <dgm:prSet presAssocID="{C93056FA-475F-4EF2-98D8-B01562E4F7B6}" presName="compositeShape" presStyleCnt="0">
        <dgm:presLayoutVars>
          <dgm:dir/>
          <dgm:resizeHandles/>
        </dgm:presLayoutVars>
      </dgm:prSet>
      <dgm:spPr/>
    </dgm:pt>
    <dgm:pt modelId="{047DD8CD-0A76-4487-ABD0-A70102B433AB}" type="pres">
      <dgm:prSet presAssocID="{C93056FA-475F-4EF2-98D8-B01562E4F7B6}" presName="pyramid" presStyleLbl="node1" presStyleIdx="0" presStyleCnt="1" custScaleX="147057" custScaleY="99708" custLinFactNeighborX="11745" custLinFactNeighborY="997"/>
      <dgm:spPr>
        <a:prstGeom prst="hexagon">
          <a:avLst/>
        </a:prstGeom>
        <a:solidFill>
          <a:srgbClr val="FFD530"/>
        </a:solidFill>
        <a:ln>
          <a:noFill/>
        </a:ln>
      </dgm:spPr>
    </dgm:pt>
    <dgm:pt modelId="{5FFA8343-1D67-4E65-8126-0007DFE41D0D}" type="pres">
      <dgm:prSet presAssocID="{C93056FA-475F-4EF2-98D8-B01562E4F7B6}" presName="theList" presStyleCnt="0"/>
      <dgm:spPr/>
    </dgm:pt>
    <dgm:pt modelId="{09B9BD2A-B23A-45C9-BF86-6D0C8DAEAD08}" type="pres">
      <dgm:prSet presAssocID="{74C49EA5-8E47-4CD5-A345-0337857F1BD7}" presName="aNode" presStyleLbl="fgAcc1" presStyleIdx="0" presStyleCnt="7" custScaleX="165107" custScaleY="74997" custLinFactNeighborX="-32823" custLinFactNeighborY="0">
        <dgm:presLayoutVars>
          <dgm:bulletEnabled val="1"/>
        </dgm:presLayoutVars>
      </dgm:prSet>
      <dgm:spPr/>
    </dgm:pt>
    <dgm:pt modelId="{DA42AF16-9A9A-4809-BD1C-934828C271FF}" type="pres">
      <dgm:prSet presAssocID="{74C49EA5-8E47-4CD5-A345-0337857F1BD7}" presName="aSpace" presStyleCnt="0"/>
      <dgm:spPr/>
    </dgm:pt>
    <dgm:pt modelId="{482DFA27-EC41-4995-BB14-B362336242C9}" type="pres">
      <dgm:prSet presAssocID="{A81417EE-3564-4CF7-84BC-364A9EF23670}" presName="aNode" presStyleLbl="fgAcc1" presStyleIdx="1" presStyleCnt="7" custScaleX="169173" custScaleY="74997" custLinFactNeighborX="-32823">
        <dgm:presLayoutVars>
          <dgm:bulletEnabled val="1"/>
        </dgm:presLayoutVars>
      </dgm:prSet>
      <dgm:spPr/>
    </dgm:pt>
    <dgm:pt modelId="{538EDF46-A5AB-488D-BD64-FF123A261048}" type="pres">
      <dgm:prSet presAssocID="{A81417EE-3564-4CF7-84BC-364A9EF23670}" presName="aSpace" presStyleCnt="0"/>
      <dgm:spPr/>
    </dgm:pt>
    <dgm:pt modelId="{38330FFD-2A94-42ED-948C-DE04FC253CFE}" type="pres">
      <dgm:prSet presAssocID="{12AE0EA1-F4AB-43BA-932A-AC31E1572426}" presName="aNode" presStyleLbl="fgAcc1" presStyleIdx="2" presStyleCnt="7" custScaleX="169186" custScaleY="74997" custLinFactNeighborX="-32823">
        <dgm:presLayoutVars>
          <dgm:bulletEnabled val="1"/>
        </dgm:presLayoutVars>
      </dgm:prSet>
      <dgm:spPr/>
    </dgm:pt>
    <dgm:pt modelId="{4ED891B3-4823-483C-9F74-3C2034295CC4}" type="pres">
      <dgm:prSet presAssocID="{12AE0EA1-F4AB-43BA-932A-AC31E1572426}" presName="aSpace" presStyleCnt="0"/>
      <dgm:spPr/>
    </dgm:pt>
    <dgm:pt modelId="{A9F3E1DA-C846-4D76-9274-F9C87BBCBA23}" type="pres">
      <dgm:prSet presAssocID="{678A4FEC-3F14-422F-B2C7-2C0152C59C6C}" presName="aNode" presStyleLbl="fgAcc1" presStyleIdx="3" presStyleCnt="7" custScaleX="170230" custScaleY="74997" custLinFactNeighborX="-32442">
        <dgm:presLayoutVars>
          <dgm:bulletEnabled val="1"/>
        </dgm:presLayoutVars>
      </dgm:prSet>
      <dgm:spPr/>
    </dgm:pt>
    <dgm:pt modelId="{E31F5A88-2FF6-4D17-8BC3-98F72A0D8030}" type="pres">
      <dgm:prSet presAssocID="{678A4FEC-3F14-422F-B2C7-2C0152C59C6C}" presName="aSpace" presStyleCnt="0"/>
      <dgm:spPr/>
    </dgm:pt>
    <dgm:pt modelId="{3A6D9395-1184-409B-AECB-51FC2532FB69}" type="pres">
      <dgm:prSet presAssocID="{B2810295-BE4D-4287-9052-7047A979DDAD}" presName="aNode" presStyleLbl="fgAcc1" presStyleIdx="4" presStyleCnt="7" custScaleX="167639" custScaleY="74997" custLinFactNeighborX="-32823">
        <dgm:presLayoutVars>
          <dgm:bulletEnabled val="1"/>
        </dgm:presLayoutVars>
      </dgm:prSet>
      <dgm:spPr/>
    </dgm:pt>
    <dgm:pt modelId="{054CA68B-106A-4713-A0E0-0121BEFD6142}" type="pres">
      <dgm:prSet presAssocID="{B2810295-BE4D-4287-9052-7047A979DDAD}" presName="aSpace" presStyleCnt="0"/>
      <dgm:spPr/>
    </dgm:pt>
    <dgm:pt modelId="{ECB924B1-0354-46C4-B3F5-22CC7D9980BE}" type="pres">
      <dgm:prSet presAssocID="{34160739-E053-4700-9E6A-2F9AE1FD6845}" presName="aNode" presStyleLbl="fgAcc1" presStyleIdx="5" presStyleCnt="7" custScaleX="168460" custScaleY="74997" custLinFactNeighborX="-32823">
        <dgm:presLayoutVars>
          <dgm:bulletEnabled val="1"/>
        </dgm:presLayoutVars>
      </dgm:prSet>
      <dgm:spPr/>
    </dgm:pt>
    <dgm:pt modelId="{1CF2E134-DB01-443F-90BF-76913C10D795}" type="pres">
      <dgm:prSet presAssocID="{34160739-E053-4700-9E6A-2F9AE1FD6845}" presName="aSpace" presStyleCnt="0"/>
      <dgm:spPr/>
    </dgm:pt>
    <dgm:pt modelId="{F19A2F7E-72AC-4BD2-9D4C-97372E5E2A62}" type="pres">
      <dgm:prSet presAssocID="{1B78CA8E-E7F8-47CC-8548-891D889D0F3C}" presName="aNode" presStyleLbl="fgAcc1" presStyleIdx="6" presStyleCnt="7" custScaleX="168460" custScaleY="75407" custLinFactNeighborX="-32823">
        <dgm:presLayoutVars>
          <dgm:bulletEnabled val="1"/>
        </dgm:presLayoutVars>
      </dgm:prSet>
      <dgm:spPr/>
    </dgm:pt>
    <dgm:pt modelId="{4A01EFDF-14D1-4FE4-92C8-80A379AD7C52}" type="pres">
      <dgm:prSet presAssocID="{1B78CA8E-E7F8-47CC-8548-891D889D0F3C}" presName="aSpace" presStyleCnt="0"/>
      <dgm:spPr/>
    </dgm:pt>
  </dgm:ptLst>
  <dgm:cxnLst>
    <dgm:cxn modelId="{8551B303-9144-4816-AC28-DBD52F9834DD}" srcId="{C93056FA-475F-4EF2-98D8-B01562E4F7B6}" destId="{74C49EA5-8E47-4CD5-A345-0337857F1BD7}" srcOrd="0" destOrd="0" parTransId="{54E3C52C-71CC-4386-A525-E147B6803E97}" sibTransId="{589B08CE-B844-485C-87D9-5BA0DDEAB32F}"/>
    <dgm:cxn modelId="{52D3C512-AE87-4E78-B986-EC038244F7F9}" type="presOf" srcId="{B2810295-BE4D-4287-9052-7047A979DDAD}" destId="{3A6D9395-1184-409B-AECB-51FC2532FB69}" srcOrd="0" destOrd="0" presId="urn:microsoft.com/office/officeart/2005/8/layout/pyramid2"/>
    <dgm:cxn modelId="{7273482F-1F3D-4589-90B5-46FF88D98943}" srcId="{C93056FA-475F-4EF2-98D8-B01562E4F7B6}" destId="{34160739-E053-4700-9E6A-2F9AE1FD6845}" srcOrd="5" destOrd="0" parTransId="{5F824685-FE25-47EE-828A-06129EC0A1F4}" sibTransId="{E63B5595-6C85-45A2-8806-50340D9703C8}"/>
    <dgm:cxn modelId="{A108D261-AE00-4598-A7C4-08981D322C9F}" type="presOf" srcId="{A81417EE-3564-4CF7-84BC-364A9EF23670}" destId="{482DFA27-EC41-4995-BB14-B362336242C9}" srcOrd="0" destOrd="0" presId="urn:microsoft.com/office/officeart/2005/8/layout/pyramid2"/>
    <dgm:cxn modelId="{AC5D286D-1E76-41D5-B644-BD168C23DDE8}" type="presOf" srcId="{C93056FA-475F-4EF2-98D8-B01562E4F7B6}" destId="{8692C6DD-F77D-4F82-A6E2-FE5A841D3C87}" srcOrd="0" destOrd="0" presId="urn:microsoft.com/office/officeart/2005/8/layout/pyramid2"/>
    <dgm:cxn modelId="{EA0FD552-505D-4B62-B99D-F8B4B5239C4B}" type="presOf" srcId="{1B78CA8E-E7F8-47CC-8548-891D889D0F3C}" destId="{F19A2F7E-72AC-4BD2-9D4C-97372E5E2A62}" srcOrd="0" destOrd="0" presId="urn:microsoft.com/office/officeart/2005/8/layout/pyramid2"/>
    <dgm:cxn modelId="{C162D656-0BB5-42E6-AE19-8A1A44415531}" srcId="{C93056FA-475F-4EF2-98D8-B01562E4F7B6}" destId="{A81417EE-3564-4CF7-84BC-364A9EF23670}" srcOrd="1" destOrd="0" parTransId="{719ECD71-9935-4D34-8D7D-DE52EB682896}" sibTransId="{665D133F-3F89-44EE-919E-2C500FA6B0A0}"/>
    <dgm:cxn modelId="{0D5AA27A-24CB-4523-BAF9-ACBFBBBF6B95}" srcId="{C93056FA-475F-4EF2-98D8-B01562E4F7B6}" destId="{678A4FEC-3F14-422F-B2C7-2C0152C59C6C}" srcOrd="3" destOrd="0" parTransId="{99859880-659A-42F2-9BCC-396BD8DA4B8A}" sibTransId="{77C76C4C-1E5B-4187-A99F-B37D49B80D31}"/>
    <dgm:cxn modelId="{F503587C-C602-4CE5-A343-71840875DA13}" type="presOf" srcId="{678A4FEC-3F14-422F-B2C7-2C0152C59C6C}" destId="{A9F3E1DA-C846-4D76-9274-F9C87BBCBA23}" srcOrd="0" destOrd="0" presId="urn:microsoft.com/office/officeart/2005/8/layout/pyramid2"/>
    <dgm:cxn modelId="{6D800592-64BA-4DF8-9867-977E55813D9D}" type="presOf" srcId="{34160739-E053-4700-9E6A-2F9AE1FD6845}" destId="{ECB924B1-0354-46C4-B3F5-22CC7D9980BE}" srcOrd="0" destOrd="0" presId="urn:microsoft.com/office/officeart/2005/8/layout/pyramid2"/>
    <dgm:cxn modelId="{9E73D795-E778-4A45-83BD-A41A5023C006}" type="presOf" srcId="{74C49EA5-8E47-4CD5-A345-0337857F1BD7}" destId="{09B9BD2A-B23A-45C9-BF86-6D0C8DAEAD08}" srcOrd="0" destOrd="0" presId="urn:microsoft.com/office/officeart/2005/8/layout/pyramid2"/>
    <dgm:cxn modelId="{E570F0B2-CD88-43D4-B55A-90A3BE0759E0}" type="presOf" srcId="{12AE0EA1-F4AB-43BA-932A-AC31E1572426}" destId="{38330FFD-2A94-42ED-948C-DE04FC253CFE}" srcOrd="0" destOrd="0" presId="urn:microsoft.com/office/officeart/2005/8/layout/pyramid2"/>
    <dgm:cxn modelId="{B01B6EDE-7D3C-428F-8BB0-EA99268C5426}" srcId="{C93056FA-475F-4EF2-98D8-B01562E4F7B6}" destId="{B2810295-BE4D-4287-9052-7047A979DDAD}" srcOrd="4" destOrd="0" parTransId="{1569E594-74D6-4D68-8404-245CA48EC727}" sibTransId="{05B72E28-2D79-49D1-8E9B-19C646A506F3}"/>
    <dgm:cxn modelId="{E45098E8-3CCF-4F87-8BCD-40140B30DCE6}" srcId="{C93056FA-475F-4EF2-98D8-B01562E4F7B6}" destId="{12AE0EA1-F4AB-43BA-932A-AC31E1572426}" srcOrd="2" destOrd="0" parTransId="{6715AE32-7340-42E7-A79E-A1A1DC50A913}" sibTransId="{8547949F-62CE-44C5-B883-F88EED8BDE32}"/>
    <dgm:cxn modelId="{D88278F0-D2B6-48DF-B475-71E1CE3BC44C}" srcId="{C93056FA-475F-4EF2-98D8-B01562E4F7B6}" destId="{1B78CA8E-E7F8-47CC-8548-891D889D0F3C}" srcOrd="6" destOrd="0" parTransId="{EA485F2A-EB62-4931-8D90-B2AF511BC387}" sibTransId="{2C1D05E4-57CF-467E-BEF1-75272FB26E9B}"/>
    <dgm:cxn modelId="{602DA96D-9962-475B-8C6F-3AF4EA8D64F2}" type="presParOf" srcId="{8692C6DD-F77D-4F82-A6E2-FE5A841D3C87}" destId="{047DD8CD-0A76-4487-ABD0-A70102B433AB}" srcOrd="0" destOrd="0" presId="urn:microsoft.com/office/officeart/2005/8/layout/pyramid2"/>
    <dgm:cxn modelId="{53C7EB4A-DEB2-4F5C-B101-EAFB793886FE}" type="presParOf" srcId="{8692C6DD-F77D-4F82-A6E2-FE5A841D3C87}" destId="{5FFA8343-1D67-4E65-8126-0007DFE41D0D}" srcOrd="1" destOrd="0" presId="urn:microsoft.com/office/officeart/2005/8/layout/pyramid2"/>
    <dgm:cxn modelId="{48ADD845-7AAF-49B2-BB44-3291406CE5A4}" type="presParOf" srcId="{5FFA8343-1D67-4E65-8126-0007DFE41D0D}" destId="{09B9BD2A-B23A-45C9-BF86-6D0C8DAEAD08}" srcOrd="0" destOrd="0" presId="urn:microsoft.com/office/officeart/2005/8/layout/pyramid2"/>
    <dgm:cxn modelId="{08E83196-4A39-4DD5-8C3F-12E0DFCDEFD6}" type="presParOf" srcId="{5FFA8343-1D67-4E65-8126-0007DFE41D0D}" destId="{DA42AF16-9A9A-4809-BD1C-934828C271FF}" srcOrd="1" destOrd="0" presId="urn:microsoft.com/office/officeart/2005/8/layout/pyramid2"/>
    <dgm:cxn modelId="{A0884776-F837-472B-9E7D-09CCF1D56901}" type="presParOf" srcId="{5FFA8343-1D67-4E65-8126-0007DFE41D0D}" destId="{482DFA27-EC41-4995-BB14-B362336242C9}" srcOrd="2" destOrd="0" presId="urn:microsoft.com/office/officeart/2005/8/layout/pyramid2"/>
    <dgm:cxn modelId="{0D5C8E58-7E8F-4B62-97B0-F3B13AD7F45F}" type="presParOf" srcId="{5FFA8343-1D67-4E65-8126-0007DFE41D0D}" destId="{538EDF46-A5AB-488D-BD64-FF123A261048}" srcOrd="3" destOrd="0" presId="urn:microsoft.com/office/officeart/2005/8/layout/pyramid2"/>
    <dgm:cxn modelId="{5B989736-108D-4245-8D63-72820142DF1F}" type="presParOf" srcId="{5FFA8343-1D67-4E65-8126-0007DFE41D0D}" destId="{38330FFD-2A94-42ED-948C-DE04FC253CFE}" srcOrd="4" destOrd="0" presId="urn:microsoft.com/office/officeart/2005/8/layout/pyramid2"/>
    <dgm:cxn modelId="{D7F6BCE5-49F1-48AF-A98E-2A6A14063B6B}" type="presParOf" srcId="{5FFA8343-1D67-4E65-8126-0007DFE41D0D}" destId="{4ED891B3-4823-483C-9F74-3C2034295CC4}" srcOrd="5" destOrd="0" presId="urn:microsoft.com/office/officeart/2005/8/layout/pyramid2"/>
    <dgm:cxn modelId="{E9E6C553-1271-4CD4-9B88-1E00780A7485}" type="presParOf" srcId="{5FFA8343-1D67-4E65-8126-0007DFE41D0D}" destId="{A9F3E1DA-C846-4D76-9274-F9C87BBCBA23}" srcOrd="6" destOrd="0" presId="urn:microsoft.com/office/officeart/2005/8/layout/pyramid2"/>
    <dgm:cxn modelId="{BECACAEC-0A21-4F68-A79B-C2FDBDF84F10}" type="presParOf" srcId="{5FFA8343-1D67-4E65-8126-0007DFE41D0D}" destId="{E31F5A88-2FF6-4D17-8BC3-98F72A0D8030}" srcOrd="7" destOrd="0" presId="urn:microsoft.com/office/officeart/2005/8/layout/pyramid2"/>
    <dgm:cxn modelId="{A7C1CE38-695F-4D06-8048-5ACB8F898421}" type="presParOf" srcId="{5FFA8343-1D67-4E65-8126-0007DFE41D0D}" destId="{3A6D9395-1184-409B-AECB-51FC2532FB69}" srcOrd="8" destOrd="0" presId="urn:microsoft.com/office/officeart/2005/8/layout/pyramid2"/>
    <dgm:cxn modelId="{50054BAB-773D-4F2D-88B3-C73E234F4FB2}" type="presParOf" srcId="{5FFA8343-1D67-4E65-8126-0007DFE41D0D}" destId="{054CA68B-106A-4713-A0E0-0121BEFD6142}" srcOrd="9" destOrd="0" presId="urn:microsoft.com/office/officeart/2005/8/layout/pyramid2"/>
    <dgm:cxn modelId="{8261FE96-2B28-428B-B7B2-01ADF16B4511}" type="presParOf" srcId="{5FFA8343-1D67-4E65-8126-0007DFE41D0D}" destId="{ECB924B1-0354-46C4-B3F5-22CC7D9980BE}" srcOrd="10" destOrd="0" presId="urn:microsoft.com/office/officeart/2005/8/layout/pyramid2"/>
    <dgm:cxn modelId="{6445FFD1-6219-4DCB-BDED-C0CD5ACA2339}" type="presParOf" srcId="{5FFA8343-1D67-4E65-8126-0007DFE41D0D}" destId="{1CF2E134-DB01-443F-90BF-76913C10D795}" srcOrd="11" destOrd="0" presId="urn:microsoft.com/office/officeart/2005/8/layout/pyramid2"/>
    <dgm:cxn modelId="{190F86BD-F34E-4117-95F8-6A329ED9F093}" type="presParOf" srcId="{5FFA8343-1D67-4E65-8126-0007DFE41D0D}" destId="{F19A2F7E-72AC-4BD2-9D4C-97372E5E2A62}" srcOrd="12" destOrd="0" presId="urn:microsoft.com/office/officeart/2005/8/layout/pyramid2"/>
    <dgm:cxn modelId="{DDD8209E-8215-458A-943D-15B0DF25DD54}" type="presParOf" srcId="{5FFA8343-1D67-4E65-8126-0007DFE41D0D}" destId="{4A01EFDF-14D1-4FE4-92C8-80A379AD7C52}"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DD8CD-0A76-4487-ABD0-A70102B433AB}">
      <dsp:nvSpPr>
        <dsp:cNvPr id="0" name=""/>
        <dsp:cNvSpPr/>
      </dsp:nvSpPr>
      <dsp:spPr>
        <a:xfrm>
          <a:off x="539120" y="8142"/>
          <a:ext cx="4100696" cy="2780365"/>
        </a:xfrm>
        <a:prstGeom prst="hexagon">
          <a:avLst/>
        </a:prstGeom>
        <a:solidFill>
          <a:srgbClr val="FFD530"/>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B9BD2A-B23A-45C9-BF86-6D0C8DAEAD08}">
      <dsp:nvSpPr>
        <dsp:cNvPr id="0" name=""/>
        <dsp:cNvSpPr/>
      </dsp:nvSpPr>
      <dsp:spPr>
        <a:xfrm>
          <a:off x="1076989" y="279368"/>
          <a:ext cx="2992614"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JB McGuire/Dix/Lakehurst AFB, NJ – 192 miles</a:t>
          </a:r>
          <a:endParaRPr lang="en-US" sz="1000" kern="1200" dirty="0">
            <a:latin typeface="Arial" pitchFamily="34" charset="0"/>
            <a:cs typeface="Arial" pitchFamily="34" charset="0"/>
          </a:endParaRPr>
        </a:p>
      </dsp:txBody>
      <dsp:txXfrm>
        <a:off x="1090308" y="292687"/>
        <a:ext cx="2965976" cy="246210"/>
      </dsp:txXfrm>
    </dsp:sp>
    <dsp:sp modelId="{482DFA27-EC41-4995-BB14-B362336242C9}">
      <dsp:nvSpPr>
        <dsp:cNvPr id="0" name=""/>
        <dsp:cNvSpPr/>
      </dsp:nvSpPr>
      <dsp:spPr>
        <a:xfrm>
          <a:off x="1040140" y="597694"/>
          <a:ext cx="3066311"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New York City – 217 miles</a:t>
          </a:r>
          <a:endParaRPr lang="en-US" sz="1000" kern="1200" dirty="0">
            <a:latin typeface="Arial" pitchFamily="34" charset="0"/>
            <a:cs typeface="Arial" pitchFamily="34" charset="0"/>
          </a:endParaRPr>
        </a:p>
      </dsp:txBody>
      <dsp:txXfrm>
        <a:off x="1053459" y="611013"/>
        <a:ext cx="3039673" cy="246210"/>
      </dsp:txXfrm>
    </dsp:sp>
    <dsp:sp modelId="{38330FFD-2A94-42ED-948C-DE04FC253CFE}">
      <dsp:nvSpPr>
        <dsp:cNvPr id="0" name=""/>
        <dsp:cNvSpPr/>
      </dsp:nvSpPr>
      <dsp:spPr>
        <a:xfrm>
          <a:off x="1040022" y="916019"/>
          <a:ext cx="3066547"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Philadelphia, PA – 154 miles</a:t>
          </a:r>
          <a:endParaRPr lang="en-US" sz="1000" kern="1200" dirty="0">
            <a:latin typeface="Arial" pitchFamily="34" charset="0"/>
            <a:cs typeface="Arial" pitchFamily="34" charset="0"/>
          </a:endParaRPr>
        </a:p>
      </dsp:txBody>
      <dsp:txXfrm>
        <a:off x="1053341" y="929338"/>
        <a:ext cx="3039909" cy="246210"/>
      </dsp:txXfrm>
    </dsp:sp>
    <dsp:sp modelId="{A9F3E1DA-C846-4D76-9274-F9C87BBCBA23}">
      <dsp:nvSpPr>
        <dsp:cNvPr id="0" name=""/>
        <dsp:cNvSpPr/>
      </dsp:nvSpPr>
      <dsp:spPr>
        <a:xfrm>
          <a:off x="1037466" y="1234345"/>
          <a:ext cx="3085470"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Baltimore, MD – 83 miles</a:t>
          </a:r>
          <a:endParaRPr lang="en-US" sz="1000" kern="1200" dirty="0">
            <a:latin typeface="Arial" pitchFamily="34" charset="0"/>
            <a:cs typeface="Arial" pitchFamily="34" charset="0"/>
          </a:endParaRPr>
        </a:p>
      </dsp:txBody>
      <dsp:txXfrm>
        <a:off x="1050785" y="1247664"/>
        <a:ext cx="3058832" cy="246210"/>
      </dsp:txXfrm>
    </dsp:sp>
    <dsp:sp modelId="{3A6D9395-1184-409B-AECB-51FC2532FB69}">
      <dsp:nvSpPr>
        <dsp:cNvPr id="0" name=""/>
        <dsp:cNvSpPr/>
      </dsp:nvSpPr>
      <dsp:spPr>
        <a:xfrm>
          <a:off x="1054042" y="1552670"/>
          <a:ext cx="3038507"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Dover AFB, DE – 180 miles</a:t>
          </a:r>
          <a:endParaRPr lang="en-US" sz="1000" kern="1200" dirty="0">
            <a:latin typeface="Arial" pitchFamily="34" charset="0"/>
            <a:cs typeface="Arial" pitchFamily="34" charset="0"/>
          </a:endParaRPr>
        </a:p>
      </dsp:txBody>
      <dsp:txXfrm>
        <a:off x="1067361" y="1565989"/>
        <a:ext cx="3011869" cy="246210"/>
      </dsp:txXfrm>
    </dsp:sp>
    <dsp:sp modelId="{ECB924B1-0354-46C4-B3F5-22CC7D9980BE}">
      <dsp:nvSpPr>
        <dsp:cNvPr id="0" name=""/>
        <dsp:cNvSpPr/>
      </dsp:nvSpPr>
      <dsp:spPr>
        <a:xfrm>
          <a:off x="1046602" y="1870996"/>
          <a:ext cx="3053388" cy="272848"/>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Norfolk, VA – 291 miles</a:t>
          </a:r>
          <a:endParaRPr lang="en-US" sz="1000" kern="1200" dirty="0">
            <a:latin typeface="Arial" pitchFamily="34" charset="0"/>
            <a:cs typeface="Arial" pitchFamily="34" charset="0"/>
          </a:endParaRPr>
        </a:p>
      </dsp:txBody>
      <dsp:txXfrm>
        <a:off x="1059921" y="1884315"/>
        <a:ext cx="3026750" cy="246210"/>
      </dsp:txXfrm>
    </dsp:sp>
    <dsp:sp modelId="{F19A2F7E-72AC-4BD2-9D4C-97372E5E2A62}">
      <dsp:nvSpPr>
        <dsp:cNvPr id="0" name=""/>
        <dsp:cNvSpPr/>
      </dsp:nvSpPr>
      <dsp:spPr>
        <a:xfrm>
          <a:off x="1046602" y="2189322"/>
          <a:ext cx="3053388" cy="274340"/>
        </a:xfrm>
        <a:prstGeom prst="roundRect">
          <a:avLst/>
        </a:prstGeom>
        <a:solidFill>
          <a:schemeClr val="lt1">
            <a:alpha val="90000"/>
            <a:hueOff val="0"/>
            <a:satOff val="0"/>
            <a:lumOff val="0"/>
            <a:alphaOff val="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latin typeface="Arial" pitchFamily="34" charset="0"/>
              <a:cs typeface="Arial" pitchFamily="34" charset="0"/>
            </a:rPr>
            <a:t>Charleston, SC – 638 miles</a:t>
          </a:r>
        </a:p>
      </dsp:txBody>
      <dsp:txXfrm>
        <a:off x="1059994" y="2202714"/>
        <a:ext cx="3026604" cy="24755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08" tIns="46655" rIns="93308" bIns="46655"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08" tIns="46655" rIns="93308" bIns="46655" rtlCol="0"/>
          <a:lstStyle>
            <a:lvl1pPr algn="r">
              <a:defRPr sz="1200"/>
            </a:lvl1pPr>
          </a:lstStyle>
          <a:p>
            <a:fld id="{4D3B7C9B-6499-4389-BABE-149136CC9353}" type="datetimeFigureOut">
              <a:rPr lang="en-US" smtClean="0"/>
              <a:t>1/21/2026</a:t>
            </a:fld>
            <a:endParaRPr lang="en-US"/>
          </a:p>
        </p:txBody>
      </p:sp>
      <p:sp>
        <p:nvSpPr>
          <p:cNvPr id="4" name="Slide Image Placeholder 3"/>
          <p:cNvSpPr>
            <a:spLocks noGrp="1" noRot="1" noChangeAspect="1"/>
          </p:cNvSpPr>
          <p:nvPr>
            <p:ph type="sldImg" idx="2"/>
          </p:nvPr>
        </p:nvSpPr>
        <p:spPr>
          <a:xfrm>
            <a:off x="720725" y="1163638"/>
            <a:ext cx="5581650" cy="3140075"/>
          </a:xfrm>
          <a:prstGeom prst="rect">
            <a:avLst/>
          </a:prstGeom>
          <a:noFill/>
          <a:ln w="12700">
            <a:solidFill>
              <a:prstClr val="black"/>
            </a:solidFill>
          </a:ln>
        </p:spPr>
        <p:txBody>
          <a:bodyPr vert="horz" lIns="93308" tIns="46655" rIns="93308" bIns="46655" rtlCol="0" anchor="ctr"/>
          <a:lstStyle/>
          <a:p>
            <a:endParaRPr lang="en-US"/>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8" tIns="46655" rIns="93308" bIns="466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08" tIns="46655" rIns="93308" bIns="46655"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08" tIns="46655" rIns="93308" bIns="46655" rtlCol="0" anchor="b"/>
          <a:lstStyle>
            <a:lvl1pPr algn="r">
              <a:defRPr sz="1200"/>
            </a:lvl1pPr>
          </a:lstStyle>
          <a:p>
            <a:fld id="{53BCC8B7-44D3-4EF1-AE5C-03E6DA6F351C}" type="slidenum">
              <a:rPr lang="en-US" smtClean="0"/>
              <a:t>‹#›</a:t>
            </a:fld>
            <a:endParaRPr lang="en-US"/>
          </a:p>
        </p:txBody>
      </p:sp>
    </p:spTree>
    <p:extLst>
      <p:ext uri="{BB962C8B-B14F-4D97-AF65-F5344CB8AC3E}">
        <p14:creationId xmlns:p14="http://schemas.microsoft.com/office/powerpoint/2010/main" val="420278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 Arial"/>
              </a:rPr>
              <a:t>Note to presenter: Update Version number, Name, title and Command/Activity Name BEFORE presenting.</a:t>
            </a:r>
          </a:p>
        </p:txBody>
      </p:sp>
      <p:sp>
        <p:nvSpPr>
          <p:cNvPr id="4" name="Slide Number Placeholder 3"/>
          <p:cNvSpPr>
            <a:spLocks noGrp="1"/>
          </p:cNvSpPr>
          <p:nvPr>
            <p:ph type="sldNum" sz="quarter" idx="5"/>
          </p:nvPr>
        </p:nvSpPr>
        <p:spPr/>
        <p:txBody>
          <a:bodyPr/>
          <a:lstStyle/>
          <a:p>
            <a:fld id="{53BCC8B7-44D3-4EF1-AE5C-03E6DA6F351C}" type="slidenum">
              <a:rPr lang="en-US" smtClean="0"/>
              <a:t>1</a:t>
            </a:fld>
            <a:endParaRPr lang="en-US"/>
          </a:p>
        </p:txBody>
      </p:sp>
    </p:spTree>
    <p:extLst>
      <p:ext uri="{BB962C8B-B14F-4D97-AF65-F5344CB8AC3E}">
        <p14:creationId xmlns:p14="http://schemas.microsoft.com/office/powerpoint/2010/main" val="197643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11</a:t>
            </a:fld>
            <a:endParaRPr lang="en-US"/>
          </a:p>
        </p:txBody>
      </p:sp>
    </p:spTree>
    <p:extLst>
      <p:ext uri="{BB962C8B-B14F-4D97-AF65-F5344CB8AC3E}">
        <p14:creationId xmlns:p14="http://schemas.microsoft.com/office/powerpoint/2010/main" val="384460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25C02-4E40-414A-87CA-F27B6CB96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91884-CEEB-144C-BD8E-D0DB6D24D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64EA7-7C7E-2828-66D4-2D64A5FFE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56FCA-73C3-64A1-3E7F-061D1118E50C}"/>
              </a:ext>
            </a:extLst>
          </p:cNvPr>
          <p:cNvSpPr>
            <a:spLocks noGrp="1"/>
          </p:cNvSpPr>
          <p:nvPr>
            <p:ph type="sldNum" sz="quarter" idx="5"/>
          </p:nvPr>
        </p:nvSpPr>
        <p:spPr/>
        <p:txBody>
          <a:bodyPr/>
          <a:lstStyle/>
          <a:p>
            <a:fld id="{53BCC8B7-44D3-4EF1-AE5C-03E6DA6F351C}" type="slidenum">
              <a:rPr lang="en-US" smtClean="0"/>
              <a:t>12</a:t>
            </a:fld>
            <a:endParaRPr lang="en-US"/>
          </a:p>
        </p:txBody>
      </p:sp>
    </p:spTree>
    <p:extLst>
      <p:ext uri="{BB962C8B-B14F-4D97-AF65-F5344CB8AC3E}">
        <p14:creationId xmlns:p14="http://schemas.microsoft.com/office/powerpoint/2010/main" val="182173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13</a:t>
            </a:fld>
            <a:endParaRPr lang="en-US"/>
          </a:p>
        </p:txBody>
      </p:sp>
    </p:spTree>
    <p:extLst>
      <p:ext uri="{BB962C8B-B14F-4D97-AF65-F5344CB8AC3E}">
        <p14:creationId xmlns:p14="http://schemas.microsoft.com/office/powerpoint/2010/main" val="891092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14</a:t>
            </a:fld>
            <a:endParaRPr lang="en-US"/>
          </a:p>
        </p:txBody>
      </p:sp>
    </p:spTree>
    <p:extLst>
      <p:ext uri="{BB962C8B-B14F-4D97-AF65-F5344CB8AC3E}">
        <p14:creationId xmlns:p14="http://schemas.microsoft.com/office/powerpoint/2010/main" val="116537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2</a:t>
            </a:fld>
            <a:endParaRPr lang="en-US"/>
          </a:p>
        </p:txBody>
      </p:sp>
    </p:spTree>
    <p:extLst>
      <p:ext uri="{BB962C8B-B14F-4D97-AF65-F5344CB8AC3E}">
        <p14:creationId xmlns:p14="http://schemas.microsoft.com/office/powerpoint/2010/main" val="311501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1EB73-73F5-3A9F-0D13-3C687A0C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0F57D-4C1E-A05B-F8BE-CCECFD51B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23059-CD05-7BD8-82A0-B961A50CFB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9C84F8-6B62-386F-6428-AE9E32BD015E}"/>
              </a:ext>
            </a:extLst>
          </p:cNvPr>
          <p:cNvSpPr>
            <a:spLocks noGrp="1"/>
          </p:cNvSpPr>
          <p:nvPr>
            <p:ph type="sldNum" sz="quarter" idx="5"/>
          </p:nvPr>
        </p:nvSpPr>
        <p:spPr/>
        <p:txBody>
          <a:bodyPr/>
          <a:lstStyle/>
          <a:p>
            <a:fld id="{53BCC8B7-44D3-4EF1-AE5C-03E6DA6F351C}" type="slidenum">
              <a:rPr lang="en-US" smtClean="0"/>
              <a:t>3</a:t>
            </a:fld>
            <a:endParaRPr lang="en-US"/>
          </a:p>
        </p:txBody>
      </p:sp>
    </p:spTree>
    <p:extLst>
      <p:ext uri="{BB962C8B-B14F-4D97-AF65-F5344CB8AC3E}">
        <p14:creationId xmlns:p14="http://schemas.microsoft.com/office/powerpoint/2010/main" val="422376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4</a:t>
            </a:fld>
            <a:endParaRPr lang="en-US"/>
          </a:p>
        </p:txBody>
      </p:sp>
    </p:spTree>
    <p:extLst>
      <p:ext uri="{BB962C8B-B14F-4D97-AF65-F5344CB8AC3E}">
        <p14:creationId xmlns:p14="http://schemas.microsoft.com/office/powerpoint/2010/main" val="295492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5</a:t>
            </a:fld>
            <a:endParaRPr lang="en-US"/>
          </a:p>
        </p:txBody>
      </p:sp>
    </p:spTree>
    <p:extLst>
      <p:ext uri="{BB962C8B-B14F-4D97-AF65-F5344CB8AC3E}">
        <p14:creationId xmlns:p14="http://schemas.microsoft.com/office/powerpoint/2010/main" val="39771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6</a:t>
            </a:fld>
            <a:endParaRPr lang="en-US"/>
          </a:p>
        </p:txBody>
      </p:sp>
    </p:spTree>
    <p:extLst>
      <p:ext uri="{BB962C8B-B14F-4D97-AF65-F5344CB8AC3E}">
        <p14:creationId xmlns:p14="http://schemas.microsoft.com/office/powerpoint/2010/main" val="221891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1650" cy="3140075"/>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45D8A1AD-8600-4222-83E8-7357653263C0}" type="slidenum">
              <a:rPr lang="en-US" smtClean="0"/>
              <a:t>8</a:t>
            </a:fld>
            <a:endParaRPr lang="en-US"/>
          </a:p>
        </p:txBody>
      </p:sp>
    </p:spTree>
    <p:extLst>
      <p:ext uri="{BB962C8B-B14F-4D97-AF65-F5344CB8AC3E}">
        <p14:creationId xmlns:p14="http://schemas.microsoft.com/office/powerpoint/2010/main" val="890119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9</a:t>
            </a:fld>
            <a:endParaRPr lang="en-US"/>
          </a:p>
        </p:txBody>
      </p:sp>
    </p:spTree>
    <p:extLst>
      <p:ext uri="{BB962C8B-B14F-4D97-AF65-F5344CB8AC3E}">
        <p14:creationId xmlns:p14="http://schemas.microsoft.com/office/powerpoint/2010/main" val="2234124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8B7-44D3-4EF1-AE5C-03E6DA6F351C}" type="slidenum">
              <a:rPr lang="en-US" smtClean="0"/>
              <a:t>10</a:t>
            </a:fld>
            <a:endParaRPr lang="en-US"/>
          </a:p>
        </p:txBody>
      </p:sp>
    </p:spTree>
    <p:extLst>
      <p:ext uri="{BB962C8B-B14F-4D97-AF65-F5344CB8AC3E}">
        <p14:creationId xmlns:p14="http://schemas.microsoft.com/office/powerpoint/2010/main" val="386320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with Subtitle_AMCOM">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05125" y="6708443"/>
            <a:ext cx="2057400" cy="133505"/>
          </a:xfrm>
          <a:prstGeom prst="rect">
            <a:avLst/>
          </a:prstGeom>
        </p:spPr>
        <p:txBody>
          <a:bodyPr vert="horz" lIns="91440" tIns="45720" rIns="91440" bIns="45720" rtlCol="0" anchor="ctr"/>
          <a:lstStyle>
            <a:lvl1pPr algn="ctr">
              <a:defRPr sz="700" b="1">
                <a:solidFill>
                  <a:schemeClr val="tx1"/>
                </a:solidFill>
                <a:latin typeface="Arial" panose="020B0604020202020204" pitchFamily="34" charset="0"/>
                <a:cs typeface="Arial" panose="020B0604020202020204" pitchFamily="34" charset="0"/>
              </a:defRPr>
            </a:lvl1pPr>
          </a:lstStyle>
          <a:p>
            <a:fld id="{9692F417-A4CE-4F67-A7B2-2BD176DD854F}" type="slidenum">
              <a:rPr lang="en-US" smtClean="0"/>
              <a:pPr/>
              <a:t>‹#›</a:t>
            </a:fld>
            <a:endParaRPr lang="en-US" dirty="0"/>
          </a:p>
        </p:txBody>
      </p:sp>
      <p:sp>
        <p:nvSpPr>
          <p:cNvPr id="8" name="Title Placeholder 1"/>
          <p:cNvSpPr>
            <a:spLocks noGrp="1"/>
          </p:cNvSpPr>
          <p:nvPr>
            <p:ph type="title"/>
          </p:nvPr>
        </p:nvSpPr>
        <p:spPr bwMode="gray">
          <a:xfrm>
            <a:off x="854512" y="173745"/>
            <a:ext cx="10991745" cy="480131"/>
          </a:xfrm>
          <a:prstGeom prst="rect">
            <a:avLst/>
          </a:prstGeom>
        </p:spPr>
        <p:txBody>
          <a:bodyPr vert="horz" wrap="square" lIns="182880" tIns="45720" rIns="91440" bIns="45720" rtlCol="0" anchor="t" anchorCtr="0">
            <a:spAutoFit/>
          </a:bodyPr>
          <a:lstStyle/>
          <a:p>
            <a:pPr marL="0" lvl="0"/>
            <a:r>
              <a:rPr kumimoji="0" lang="en-US" sz="2800" b="1" i="0" u="none" strike="noStrike" kern="1200" cap="none" spc="0" normalizeH="0" baseline="0" noProof="0" dirty="0">
                <a:ln>
                  <a:noFill/>
                </a:ln>
                <a:solidFill>
                  <a:prstClr val="black"/>
                </a:solidFill>
                <a:effectLst/>
                <a:uLnTx/>
                <a:uFillTx/>
                <a:latin typeface="Arial" panose="020B0604020202020204"/>
                <a:ea typeface="+mj-ea"/>
                <a:cs typeface="+mj-cs"/>
              </a:rPr>
              <a:t>Click to edit Master title style – Arial 28pt Bold</a:t>
            </a:r>
            <a:endParaRPr lang="en-US" dirty="0"/>
          </a:p>
        </p:txBody>
      </p:sp>
      <p:sp>
        <p:nvSpPr>
          <p:cNvPr id="10" name="Footer Placeholder 36"/>
          <p:cNvSpPr>
            <a:spLocks noGrp="1"/>
          </p:cNvSpPr>
          <p:nvPr>
            <p:ph type="ftr" sz="quarter" idx="3"/>
          </p:nvPr>
        </p:nvSpPr>
        <p:spPr>
          <a:xfrm>
            <a:off x="95346" y="6189731"/>
            <a:ext cx="11076959" cy="365125"/>
          </a:xfrm>
          <a:prstGeom prst="rect">
            <a:avLst/>
          </a:prstGeom>
        </p:spPr>
        <p:txBody>
          <a:bodyPr vert="horz" lIns="91440" tIns="45720" rIns="91440" bIns="45720" rtlCol="0" anchor="ctr"/>
          <a:lstStyle>
            <a:lvl1pPr algn="l">
              <a:defRPr sz="1400" b="1" i="1">
                <a:solidFill>
                  <a:schemeClr val="tx1"/>
                </a:solidFill>
                <a:latin typeface="Arial" panose="020B0604020202020204" pitchFamily="34" charset="0"/>
                <a:cs typeface="Arial" panose="020B0604020202020204" pitchFamily="34" charset="0"/>
              </a:defRPr>
            </a:lvl1pPr>
          </a:lstStyle>
          <a:p>
            <a:endParaRPr lang="en-US" dirty="0"/>
          </a:p>
        </p:txBody>
      </p:sp>
      <p:sp>
        <p:nvSpPr>
          <p:cNvPr id="13" name="Text Placeholder 12"/>
          <p:cNvSpPr>
            <a:spLocks noGrp="1"/>
          </p:cNvSpPr>
          <p:nvPr>
            <p:ph type="body" sz="quarter" idx="10"/>
          </p:nvPr>
        </p:nvSpPr>
        <p:spPr>
          <a:xfrm>
            <a:off x="854075" y="1371600"/>
            <a:ext cx="10991850" cy="4546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1" hasCustomPrompt="1"/>
          </p:nvPr>
        </p:nvSpPr>
        <p:spPr>
          <a:xfrm>
            <a:off x="953996" y="654050"/>
            <a:ext cx="10774362" cy="430213"/>
          </a:xfrm>
          <a:prstGeom prst="rect">
            <a:avLst/>
          </a:prstGeom>
        </p:spPr>
        <p:txBody>
          <a:bodyPr/>
          <a:lstStyle>
            <a:lvl1pPr marL="0" indent="0">
              <a:buNone/>
              <a:defRPr/>
            </a:lvl1pPr>
          </a:lstStyle>
          <a:p>
            <a:pPr lvl="0"/>
            <a:r>
              <a:rPr lang="en-US" dirty="0"/>
              <a:t>Click to edit Master subtitle styles</a:t>
            </a:r>
          </a:p>
        </p:txBody>
      </p:sp>
    </p:spTree>
    <p:extLst>
      <p:ext uri="{BB962C8B-B14F-4D97-AF65-F5344CB8AC3E}">
        <p14:creationId xmlns:p14="http://schemas.microsoft.com/office/powerpoint/2010/main" val="17701274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68157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23309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_Slide_AMCOM_LEAD_MAIN">
    <p:spTree>
      <p:nvGrpSpPr>
        <p:cNvPr id="1" name=""/>
        <p:cNvGrpSpPr/>
        <p:nvPr/>
      </p:nvGrpSpPr>
      <p:grpSpPr>
        <a:xfrm>
          <a:off x="0" y="0"/>
          <a:ext cx="0" cy="0"/>
          <a:chOff x="0" y="0"/>
          <a:chExt cx="0" cy="0"/>
        </a:xfrm>
      </p:grpSpPr>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56" r="56"/>
          <a:stretch/>
        </p:blipFill>
        <p:spPr>
          <a:xfrm>
            <a:off x="-4305" y="0"/>
            <a:ext cx="12196305" cy="6866057"/>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35" name="Group 34"/>
          <p:cNvGrpSpPr/>
          <p:nvPr userDrawn="1"/>
        </p:nvGrpSpPr>
        <p:grpSpPr>
          <a:xfrm>
            <a:off x="9049804" y="5553372"/>
            <a:ext cx="3142196" cy="1312685"/>
            <a:chOff x="6573304" y="5553379"/>
            <a:chExt cx="2473401" cy="1312685"/>
          </a:xfrm>
        </p:grpSpPr>
        <p:sp>
          <p:nvSpPr>
            <p:cNvPr id="36" name="Round Same Side Corner Rectangle 35"/>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7" name="Round Same Side Corner Rectangle 36"/>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8" name="Round Same Side Corner Rectangle 37"/>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9" name="Round Same Side Corner Rectangle 38"/>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3" name="Picture 2" descr="Logo&#10;&#10;Description automatically generated">
            <a:extLst>
              <a:ext uri="{FF2B5EF4-FFF2-40B4-BE49-F238E27FC236}">
                <a16:creationId xmlns:a16="http://schemas.microsoft.com/office/drawing/2014/main" id="{460B4407-B814-F4AC-2022-7EB1B05EC755}"/>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pic>
        <p:nvPicPr>
          <p:cNvPr id="5" name="Picture 4" descr="Logo&#10;&#10;Description automatically generated">
            <a:extLst>
              <a:ext uri="{FF2B5EF4-FFF2-40B4-BE49-F238E27FC236}">
                <a16:creationId xmlns:a16="http://schemas.microsoft.com/office/drawing/2014/main" id="{5A4D2F2E-5716-0555-6095-2CF10DD2FB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2283" y="5945337"/>
            <a:ext cx="676078" cy="676078"/>
          </a:xfrm>
          <a:prstGeom prst="rect">
            <a:avLst/>
          </a:prstGeom>
        </p:spPr>
      </p:pic>
    </p:spTree>
    <p:extLst>
      <p:ext uri="{BB962C8B-B14F-4D97-AF65-F5344CB8AC3E}">
        <p14:creationId xmlns:p14="http://schemas.microsoft.com/office/powerpoint/2010/main" val="1213884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_Slide_LEAD_Miss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84" r="18244" b="7869"/>
          <a:stretch/>
        </p:blipFill>
        <p:spPr>
          <a:xfrm>
            <a:off x="-1" y="-1"/>
            <a:ext cx="12192001" cy="6860989"/>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CD39153C-953A-165A-E6C2-93E2144D236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4" name="Group 3">
            <a:extLst>
              <a:ext uri="{FF2B5EF4-FFF2-40B4-BE49-F238E27FC236}">
                <a16:creationId xmlns:a16="http://schemas.microsoft.com/office/drawing/2014/main" id="{F978B462-D693-F5C7-3AEB-F3D8BA52C641}"/>
              </a:ext>
            </a:extLst>
          </p:cNvPr>
          <p:cNvGrpSpPr/>
          <p:nvPr userDrawn="1"/>
        </p:nvGrpSpPr>
        <p:grpSpPr>
          <a:xfrm>
            <a:off x="9049804" y="5553372"/>
            <a:ext cx="3142196" cy="1312685"/>
            <a:chOff x="6573304" y="5553379"/>
            <a:chExt cx="2473401" cy="1312685"/>
          </a:xfrm>
        </p:grpSpPr>
        <p:sp>
          <p:nvSpPr>
            <p:cNvPr id="5" name="Round Same Side Corner Rectangle 35">
              <a:extLst>
                <a:ext uri="{FF2B5EF4-FFF2-40B4-BE49-F238E27FC236}">
                  <a16:creationId xmlns:a16="http://schemas.microsoft.com/office/drawing/2014/main" id="{5EF3612B-7D7C-5C1F-C448-2A10EEBC89F0}"/>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6">
              <a:extLst>
                <a:ext uri="{FF2B5EF4-FFF2-40B4-BE49-F238E27FC236}">
                  <a16:creationId xmlns:a16="http://schemas.microsoft.com/office/drawing/2014/main" id="{13E72539-44EC-3129-ECEF-67B36D9D9E35}"/>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Round Same Side Corner Rectangle 37">
              <a:extLst>
                <a:ext uri="{FF2B5EF4-FFF2-40B4-BE49-F238E27FC236}">
                  <a16:creationId xmlns:a16="http://schemas.microsoft.com/office/drawing/2014/main" id="{16CA8E68-9217-069F-542E-B88CA0DED0A5}"/>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Round Same Side Corner Rectangle 38">
              <a:extLst>
                <a:ext uri="{FF2B5EF4-FFF2-40B4-BE49-F238E27FC236}">
                  <a16:creationId xmlns:a16="http://schemas.microsoft.com/office/drawing/2014/main" id="{DE75B424-B2A8-D221-87C7-BB020B4D8A48}"/>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CAF6F1C4-8581-0A6D-FCB5-CD09387CFB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1" name="Picture 10">
            <a:extLst>
              <a:ext uri="{FF2B5EF4-FFF2-40B4-BE49-F238E27FC236}">
                <a16:creationId xmlns:a16="http://schemas.microsoft.com/office/drawing/2014/main" id="{700B6182-A3D2-1522-B1AA-AA43651D94E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2" name="Picture 11" descr="Logo&#10;&#10;Description automatically generated">
            <a:extLst>
              <a:ext uri="{FF2B5EF4-FFF2-40B4-BE49-F238E27FC236}">
                <a16:creationId xmlns:a16="http://schemas.microsoft.com/office/drawing/2014/main" id="{9332EA8F-66E4-9F72-6D72-99743D184B3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329942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_Slide_Generator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50" b="4476"/>
          <a:stretch/>
        </p:blipFill>
        <p:spPr>
          <a:xfrm>
            <a:off x="0" y="0"/>
            <a:ext cx="12192000" cy="6857999"/>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F1564046-5B50-1BB6-13F0-BCE50208A750}"/>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6" name="Group 5">
            <a:extLst>
              <a:ext uri="{FF2B5EF4-FFF2-40B4-BE49-F238E27FC236}">
                <a16:creationId xmlns:a16="http://schemas.microsoft.com/office/drawing/2014/main" id="{D4D13501-3A82-BA37-B621-8D3B8434E263}"/>
              </a:ext>
            </a:extLst>
          </p:cNvPr>
          <p:cNvGrpSpPr/>
          <p:nvPr userDrawn="1"/>
        </p:nvGrpSpPr>
        <p:grpSpPr>
          <a:xfrm>
            <a:off x="9049804" y="5553372"/>
            <a:ext cx="3142196" cy="1312685"/>
            <a:chOff x="6573304" y="5553379"/>
            <a:chExt cx="2473401" cy="1312685"/>
          </a:xfrm>
        </p:grpSpPr>
        <p:sp>
          <p:nvSpPr>
            <p:cNvPr id="8" name="Round Same Side Corner Rectangle 35">
              <a:extLst>
                <a:ext uri="{FF2B5EF4-FFF2-40B4-BE49-F238E27FC236}">
                  <a16:creationId xmlns:a16="http://schemas.microsoft.com/office/drawing/2014/main" id="{4176613C-9127-8CA8-8BC8-7CCF436D4A79}"/>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9" name="Round Same Side Corner Rectangle 36">
              <a:extLst>
                <a:ext uri="{FF2B5EF4-FFF2-40B4-BE49-F238E27FC236}">
                  <a16:creationId xmlns:a16="http://schemas.microsoft.com/office/drawing/2014/main" id="{F3807411-EDDB-61B8-7CCD-64A3D83C522E}"/>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 name="Round Same Side Corner Rectangle 37">
              <a:extLst>
                <a:ext uri="{FF2B5EF4-FFF2-40B4-BE49-F238E27FC236}">
                  <a16:creationId xmlns:a16="http://schemas.microsoft.com/office/drawing/2014/main" id="{BB820447-28B5-860A-87CC-C9C76143A592}"/>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 name="Round Same Side Corner Rectangle 38">
              <a:extLst>
                <a:ext uri="{FF2B5EF4-FFF2-40B4-BE49-F238E27FC236}">
                  <a16:creationId xmlns:a16="http://schemas.microsoft.com/office/drawing/2014/main" id="{2DA2A9A6-38E3-8A95-FDA7-89B96134FB81}"/>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2" name="Picture 11">
            <a:extLst>
              <a:ext uri="{FF2B5EF4-FFF2-40B4-BE49-F238E27FC236}">
                <a16:creationId xmlns:a16="http://schemas.microsoft.com/office/drawing/2014/main" id="{208984FA-1828-3808-20C3-14ED92859F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3" name="Picture 12">
            <a:extLst>
              <a:ext uri="{FF2B5EF4-FFF2-40B4-BE49-F238E27FC236}">
                <a16:creationId xmlns:a16="http://schemas.microsoft.com/office/drawing/2014/main" id="{CE41BFD3-8966-525A-1F6E-095DD59254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4" name="Picture 13" descr="Logo&#10;&#10;Description automatically generated">
            <a:extLst>
              <a:ext uri="{FF2B5EF4-FFF2-40B4-BE49-F238E27FC236}">
                <a16:creationId xmlns:a16="http://schemas.microsoft.com/office/drawing/2014/main" id="{D935D898-CD01-7B0C-7A1E-5F8CBAED9A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22989528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_Slide_Advanced Manufactur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084" b="12594"/>
          <a:stretch/>
        </p:blipFill>
        <p:spPr>
          <a:xfrm>
            <a:off x="0" y="0"/>
            <a:ext cx="12214058" cy="6866058"/>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2" name="Picture 1" descr="Logo&#10;&#10;Description automatically generated">
            <a:extLst>
              <a:ext uri="{FF2B5EF4-FFF2-40B4-BE49-F238E27FC236}">
                <a16:creationId xmlns:a16="http://schemas.microsoft.com/office/drawing/2014/main" id="{4729704D-16DC-9AB7-ED13-3AAC91340762}"/>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4" name="Group 3">
            <a:extLst>
              <a:ext uri="{FF2B5EF4-FFF2-40B4-BE49-F238E27FC236}">
                <a16:creationId xmlns:a16="http://schemas.microsoft.com/office/drawing/2014/main" id="{C554AC7C-F161-2540-FD47-BB48E13DB4D4}"/>
              </a:ext>
            </a:extLst>
          </p:cNvPr>
          <p:cNvGrpSpPr/>
          <p:nvPr userDrawn="1"/>
        </p:nvGrpSpPr>
        <p:grpSpPr>
          <a:xfrm>
            <a:off x="9049804" y="5553372"/>
            <a:ext cx="3142196" cy="1312685"/>
            <a:chOff x="6573304" y="5553379"/>
            <a:chExt cx="2473401" cy="1312685"/>
          </a:xfrm>
        </p:grpSpPr>
        <p:sp>
          <p:nvSpPr>
            <p:cNvPr id="5" name="Round Same Side Corner Rectangle 35">
              <a:extLst>
                <a:ext uri="{FF2B5EF4-FFF2-40B4-BE49-F238E27FC236}">
                  <a16:creationId xmlns:a16="http://schemas.microsoft.com/office/drawing/2014/main" id="{A6CDCCDD-5FA0-7B00-484F-BAFB5C312812}"/>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6">
              <a:extLst>
                <a:ext uri="{FF2B5EF4-FFF2-40B4-BE49-F238E27FC236}">
                  <a16:creationId xmlns:a16="http://schemas.microsoft.com/office/drawing/2014/main" id="{4185165F-8359-E281-B613-C8C1F297D8C0}"/>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Round Same Side Corner Rectangle 37">
              <a:extLst>
                <a:ext uri="{FF2B5EF4-FFF2-40B4-BE49-F238E27FC236}">
                  <a16:creationId xmlns:a16="http://schemas.microsoft.com/office/drawing/2014/main" id="{09EE9DDC-A467-3135-5A07-7D5AF50C695B}"/>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Round Same Side Corner Rectangle 38">
              <a:extLst>
                <a:ext uri="{FF2B5EF4-FFF2-40B4-BE49-F238E27FC236}">
                  <a16:creationId xmlns:a16="http://schemas.microsoft.com/office/drawing/2014/main" id="{86819DFE-ECD8-1150-120B-CD9DFAEA8850}"/>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E934F13A-0B17-9209-2B86-7371AE5AB4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1" name="Picture 10">
            <a:extLst>
              <a:ext uri="{FF2B5EF4-FFF2-40B4-BE49-F238E27FC236}">
                <a16:creationId xmlns:a16="http://schemas.microsoft.com/office/drawing/2014/main" id="{7B35FBAB-CF34-DAE1-0CBC-63814178DD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2" name="Picture 11" descr="Logo&#10;&#10;Description automatically generated">
            <a:extLst>
              <a:ext uri="{FF2B5EF4-FFF2-40B4-BE49-F238E27FC236}">
                <a16:creationId xmlns:a16="http://schemas.microsoft.com/office/drawing/2014/main" id="{0E028CEC-5583-2D47-C3B2-8016023DF47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463659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_Slide_Missile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82614DAD-93F7-2141-BCEF-0012347C972A}"/>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4" name="Group 3">
            <a:extLst>
              <a:ext uri="{FF2B5EF4-FFF2-40B4-BE49-F238E27FC236}">
                <a16:creationId xmlns:a16="http://schemas.microsoft.com/office/drawing/2014/main" id="{7E25328F-7132-CA13-3C11-28C0609C90B0}"/>
              </a:ext>
            </a:extLst>
          </p:cNvPr>
          <p:cNvGrpSpPr/>
          <p:nvPr userDrawn="1"/>
        </p:nvGrpSpPr>
        <p:grpSpPr>
          <a:xfrm>
            <a:off x="9049804" y="5553372"/>
            <a:ext cx="3142196" cy="1312685"/>
            <a:chOff x="6573304" y="5553379"/>
            <a:chExt cx="2473401" cy="1312685"/>
          </a:xfrm>
        </p:grpSpPr>
        <p:sp>
          <p:nvSpPr>
            <p:cNvPr id="5" name="Round Same Side Corner Rectangle 35">
              <a:extLst>
                <a:ext uri="{FF2B5EF4-FFF2-40B4-BE49-F238E27FC236}">
                  <a16:creationId xmlns:a16="http://schemas.microsoft.com/office/drawing/2014/main" id="{EDE7F2C0-6566-C6B9-B265-7E6E97964180}"/>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6">
              <a:extLst>
                <a:ext uri="{FF2B5EF4-FFF2-40B4-BE49-F238E27FC236}">
                  <a16:creationId xmlns:a16="http://schemas.microsoft.com/office/drawing/2014/main" id="{308958CD-F028-E744-3F40-E5CAB04F6720}"/>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Round Same Side Corner Rectangle 37">
              <a:extLst>
                <a:ext uri="{FF2B5EF4-FFF2-40B4-BE49-F238E27FC236}">
                  <a16:creationId xmlns:a16="http://schemas.microsoft.com/office/drawing/2014/main" id="{7B9642D6-80C6-0926-1CBD-5277AD1A3109}"/>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Round Same Side Corner Rectangle 38">
              <a:extLst>
                <a:ext uri="{FF2B5EF4-FFF2-40B4-BE49-F238E27FC236}">
                  <a16:creationId xmlns:a16="http://schemas.microsoft.com/office/drawing/2014/main" id="{A39CC6AC-E796-6A99-35F9-CF7077ED9002}"/>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BA29D6C1-DCD7-EF90-1CA8-C14CD90D83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1" name="Picture 10">
            <a:extLst>
              <a:ext uri="{FF2B5EF4-FFF2-40B4-BE49-F238E27FC236}">
                <a16:creationId xmlns:a16="http://schemas.microsoft.com/office/drawing/2014/main" id="{6559BE26-B448-5561-02AE-EA1ADD02D1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2" name="Picture 11" descr="Logo&#10;&#10;Description automatically generated">
            <a:extLst>
              <a:ext uri="{FF2B5EF4-FFF2-40B4-BE49-F238E27FC236}">
                <a16:creationId xmlns:a16="http://schemas.microsoft.com/office/drawing/2014/main" id="{5B84BBC8-A8A7-5EB5-DFAA-CDAE1ACA8C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3621050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_Slide_Weldin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143" b="4367"/>
          <a:stretch/>
        </p:blipFill>
        <p:spPr>
          <a:xfrm>
            <a:off x="0" y="0"/>
            <a:ext cx="12191999" cy="6866057"/>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C5D865D3-D0DB-195C-4354-ACA109BFAFD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4" name="Group 3">
            <a:extLst>
              <a:ext uri="{FF2B5EF4-FFF2-40B4-BE49-F238E27FC236}">
                <a16:creationId xmlns:a16="http://schemas.microsoft.com/office/drawing/2014/main" id="{16CDAE59-0D04-F43F-4F7D-4155A9933D75}"/>
              </a:ext>
            </a:extLst>
          </p:cNvPr>
          <p:cNvGrpSpPr/>
          <p:nvPr userDrawn="1"/>
        </p:nvGrpSpPr>
        <p:grpSpPr>
          <a:xfrm>
            <a:off x="9049804" y="5553372"/>
            <a:ext cx="3142196" cy="1312685"/>
            <a:chOff x="6573304" y="5553379"/>
            <a:chExt cx="2473401" cy="1312685"/>
          </a:xfrm>
        </p:grpSpPr>
        <p:sp>
          <p:nvSpPr>
            <p:cNvPr id="5" name="Round Same Side Corner Rectangle 35">
              <a:extLst>
                <a:ext uri="{FF2B5EF4-FFF2-40B4-BE49-F238E27FC236}">
                  <a16:creationId xmlns:a16="http://schemas.microsoft.com/office/drawing/2014/main" id="{1FB922D0-BE43-FB98-15BA-2008A73F3A78}"/>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6">
              <a:extLst>
                <a:ext uri="{FF2B5EF4-FFF2-40B4-BE49-F238E27FC236}">
                  <a16:creationId xmlns:a16="http://schemas.microsoft.com/office/drawing/2014/main" id="{7EB82C6B-A5BD-81C6-D70B-B8E28D820819}"/>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Round Same Side Corner Rectangle 37">
              <a:extLst>
                <a:ext uri="{FF2B5EF4-FFF2-40B4-BE49-F238E27FC236}">
                  <a16:creationId xmlns:a16="http://schemas.microsoft.com/office/drawing/2014/main" id="{D5B97326-D6BF-60C8-46A9-0179CEF35C92}"/>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Round Same Side Corner Rectangle 38">
              <a:extLst>
                <a:ext uri="{FF2B5EF4-FFF2-40B4-BE49-F238E27FC236}">
                  <a16:creationId xmlns:a16="http://schemas.microsoft.com/office/drawing/2014/main" id="{5A92B460-9173-B8B1-01F9-493825D1B1AF}"/>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2C7B3A1F-E12B-D9E5-016E-F5738A4A28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1" name="Picture 10">
            <a:extLst>
              <a:ext uri="{FF2B5EF4-FFF2-40B4-BE49-F238E27FC236}">
                <a16:creationId xmlns:a16="http://schemas.microsoft.com/office/drawing/2014/main" id="{CEF4072E-5332-C5CD-0B05-A76A17A463E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2" name="Picture 11" descr="Logo&#10;&#10;Description automatically generated">
            <a:extLst>
              <a:ext uri="{FF2B5EF4-FFF2-40B4-BE49-F238E27FC236}">
                <a16:creationId xmlns:a16="http://schemas.microsoft.com/office/drawing/2014/main" id="{6396BE53-4E33-E5DC-E820-5D74AE4A02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318465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_Slide_Pow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8" t="15526" r="-58"/>
          <a:stretch/>
        </p:blipFill>
        <p:spPr>
          <a:xfrm>
            <a:off x="0" y="0"/>
            <a:ext cx="12191999" cy="6866057"/>
          </a:xfrm>
          <a:prstGeom prst="rect">
            <a:avLst/>
          </a:prstGeom>
        </p:spPr>
      </p:pic>
      <p:sp>
        <p:nvSpPr>
          <p:cNvPr id="7" name="Subtitle 2"/>
          <p:cNvSpPr>
            <a:spLocks noGrp="1"/>
          </p:cNvSpPr>
          <p:nvPr>
            <p:ph type="subTitle" idx="1"/>
          </p:nvPr>
        </p:nvSpPr>
        <p:spPr>
          <a:xfrm>
            <a:off x="229804" y="3654026"/>
            <a:ext cx="7155611" cy="332399"/>
          </a:xfrm>
          <a:prstGeom prst="rect">
            <a:avLst/>
          </a:prstGeom>
        </p:spPr>
        <p:txBody>
          <a:bodyPr lIns="0" tIns="0" rIns="0" bIns="0">
            <a:spAutoFit/>
          </a:bodyPr>
          <a:lstStyle>
            <a:lvl1pPr marL="0" indent="0" algn="l" defTabSz="914400" rtl="0" eaLnBrk="1" latinLnBrk="0" hangingPunct="1">
              <a:lnSpc>
                <a:spcPct val="90000"/>
              </a:lnSpc>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4" name="Title 1"/>
          <p:cNvSpPr>
            <a:spLocks noGrp="1"/>
          </p:cNvSpPr>
          <p:nvPr>
            <p:ph type="ctrTitle"/>
          </p:nvPr>
        </p:nvSpPr>
        <p:spPr bwMode="ltGray">
          <a:xfrm>
            <a:off x="229804" y="3157734"/>
            <a:ext cx="7155611" cy="484748"/>
          </a:xfrm>
          <a:prstGeom prst="rect">
            <a:avLst/>
          </a:prstGeom>
        </p:spPr>
        <p:txBody>
          <a:bodyPr lIns="0" tIns="0" rIns="0" bIns="0" anchor="b"/>
          <a:lstStyle>
            <a:lvl1pPr marL="0" algn="l" defTabSz="914400" rtl="0" eaLnBrk="1" latinLnBrk="0" hangingPunct="1">
              <a:lnSpc>
                <a:spcPct val="90000"/>
              </a:lnSpc>
              <a:spcBef>
                <a:spcPct val="0"/>
              </a:spcBef>
              <a:buNone/>
              <a:defRPr lang="en-US" sz="3500" b="1" kern="1200" dirty="0">
                <a:solidFill>
                  <a:schemeClr val="bg1"/>
                </a:solidFill>
                <a:effectLst>
                  <a:outerShdw blurRad="63500" dist="508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lvl="0"/>
            <a:r>
              <a:rPr lang="en-US" dirty="0"/>
              <a:t>Click to edit Master title style</a:t>
            </a:r>
          </a:p>
        </p:txBody>
      </p:sp>
      <p:pic>
        <p:nvPicPr>
          <p:cNvPr id="3" name="Picture 2" descr="Logo&#10;&#10;Description automatically generated">
            <a:extLst>
              <a:ext uri="{FF2B5EF4-FFF2-40B4-BE49-F238E27FC236}">
                <a16:creationId xmlns:a16="http://schemas.microsoft.com/office/drawing/2014/main" id="{C5D865D3-D0DB-195C-4354-ACA109BFAFD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22415" y="-1336312"/>
            <a:ext cx="4023360" cy="4297680"/>
          </a:xfrm>
          <a:prstGeom prst="rect">
            <a:avLst/>
          </a:prstGeom>
        </p:spPr>
      </p:pic>
      <p:grpSp>
        <p:nvGrpSpPr>
          <p:cNvPr id="4" name="Group 3">
            <a:extLst>
              <a:ext uri="{FF2B5EF4-FFF2-40B4-BE49-F238E27FC236}">
                <a16:creationId xmlns:a16="http://schemas.microsoft.com/office/drawing/2014/main" id="{16CDAE59-0D04-F43F-4F7D-4155A9933D75}"/>
              </a:ext>
            </a:extLst>
          </p:cNvPr>
          <p:cNvGrpSpPr/>
          <p:nvPr userDrawn="1"/>
        </p:nvGrpSpPr>
        <p:grpSpPr>
          <a:xfrm>
            <a:off x="9049804" y="5553372"/>
            <a:ext cx="3142196" cy="1312685"/>
            <a:chOff x="6573304" y="5553379"/>
            <a:chExt cx="2473401" cy="1312685"/>
          </a:xfrm>
        </p:grpSpPr>
        <p:sp>
          <p:nvSpPr>
            <p:cNvPr id="5" name="Round Same Side Corner Rectangle 35">
              <a:extLst>
                <a:ext uri="{FF2B5EF4-FFF2-40B4-BE49-F238E27FC236}">
                  <a16:creationId xmlns:a16="http://schemas.microsoft.com/office/drawing/2014/main" id="{1FB922D0-BE43-FB98-15BA-2008A73F3A78}"/>
                </a:ext>
              </a:extLst>
            </p:cNvPr>
            <p:cNvSpPr/>
            <p:nvPr userDrawn="1"/>
          </p:nvSpPr>
          <p:spPr>
            <a:xfrm>
              <a:off x="6573304" y="5599687"/>
              <a:ext cx="2473401" cy="1241513"/>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6">
              <a:extLst>
                <a:ext uri="{FF2B5EF4-FFF2-40B4-BE49-F238E27FC236}">
                  <a16:creationId xmlns:a16="http://schemas.microsoft.com/office/drawing/2014/main" id="{7EB82C6B-A5BD-81C6-D70B-B8E28D820819}"/>
                </a:ext>
              </a:extLst>
            </p:cNvPr>
            <p:cNvSpPr/>
            <p:nvPr userDrawn="1"/>
          </p:nvSpPr>
          <p:spPr>
            <a:xfrm>
              <a:off x="6583760" y="5553577"/>
              <a:ext cx="2457339" cy="1284883"/>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Round Same Side Corner Rectangle 37">
              <a:extLst>
                <a:ext uri="{FF2B5EF4-FFF2-40B4-BE49-F238E27FC236}">
                  <a16:creationId xmlns:a16="http://schemas.microsoft.com/office/drawing/2014/main" id="{D5B97326-D6BF-60C8-46A9-0179CEF35C92}"/>
                </a:ext>
              </a:extLst>
            </p:cNvPr>
            <p:cNvSpPr/>
            <p:nvPr userDrawn="1"/>
          </p:nvSpPr>
          <p:spPr>
            <a:xfrm>
              <a:off x="6583759" y="5553379"/>
              <a:ext cx="2457340" cy="1241513"/>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Round Same Side Corner Rectangle 38">
              <a:extLst>
                <a:ext uri="{FF2B5EF4-FFF2-40B4-BE49-F238E27FC236}">
                  <a16:creationId xmlns:a16="http://schemas.microsoft.com/office/drawing/2014/main" id="{5A92B460-9173-B8B1-01F9-493825D1B1AF}"/>
                </a:ext>
              </a:extLst>
            </p:cNvPr>
            <p:cNvSpPr/>
            <p:nvPr userDrawn="1"/>
          </p:nvSpPr>
          <p:spPr>
            <a:xfrm>
              <a:off x="6577545" y="5624551"/>
              <a:ext cx="2463554" cy="124151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2C7B3A1F-E12B-D9E5-016E-F5738A4A28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8907" y="5771484"/>
            <a:ext cx="1041504" cy="982710"/>
          </a:xfrm>
          <a:prstGeom prst="rect">
            <a:avLst/>
          </a:prstGeom>
        </p:spPr>
      </p:pic>
      <p:pic>
        <p:nvPicPr>
          <p:cNvPr id="11" name="Picture 10">
            <a:extLst>
              <a:ext uri="{FF2B5EF4-FFF2-40B4-BE49-F238E27FC236}">
                <a16:creationId xmlns:a16="http://schemas.microsoft.com/office/drawing/2014/main" id="{CEF4072E-5332-C5CD-0B05-A76A17A463E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1932" y="5808794"/>
            <a:ext cx="804943" cy="945400"/>
          </a:xfrm>
          <a:prstGeom prst="rect">
            <a:avLst/>
          </a:prstGeom>
        </p:spPr>
      </p:pic>
      <p:pic>
        <p:nvPicPr>
          <p:cNvPr id="12" name="Picture 11" descr="Logo&#10;&#10;Description automatically generated">
            <a:extLst>
              <a:ext uri="{FF2B5EF4-FFF2-40B4-BE49-F238E27FC236}">
                <a16:creationId xmlns:a16="http://schemas.microsoft.com/office/drawing/2014/main" id="{6396BE53-4E33-E5DC-E820-5D74AE4A02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72443" y="5945337"/>
            <a:ext cx="676078" cy="676078"/>
          </a:xfrm>
          <a:prstGeom prst="rect">
            <a:avLst/>
          </a:prstGeom>
        </p:spPr>
      </p:pic>
    </p:spTree>
    <p:extLst>
      <p:ext uri="{BB962C8B-B14F-4D97-AF65-F5344CB8AC3E}">
        <p14:creationId xmlns:p14="http://schemas.microsoft.com/office/powerpoint/2010/main" val="210817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lide Number">
            <a:extLst>
              <a:ext uri="{FF2B5EF4-FFF2-40B4-BE49-F238E27FC236}">
                <a16:creationId xmlns:a16="http://schemas.microsoft.com/office/drawing/2014/main" id="{0CF74B29-F57B-C813-2E4D-10FAD28D1106}"/>
              </a:ext>
            </a:extLst>
          </p:cNvPr>
          <p:cNvSpPr txBox="1">
            <a:spLocks/>
          </p:cNvSpPr>
          <p:nvPr/>
        </p:nvSpPr>
        <p:spPr>
          <a:xfrm>
            <a:off x="10583334" y="6263640"/>
            <a:ext cx="1060025" cy="182880"/>
          </a:xfrm>
          <a:prstGeom prst="rect">
            <a:avLst/>
          </a:prstGeom>
        </p:spPr>
        <p:txBody>
          <a:bodyPr vert="horz" wrap="none" lIns="0" tIns="0" rIns="0" bIns="0" rtlCol="0" anchor="b" anchorCtr="0">
            <a:noAutofit/>
          </a:bodyPr>
          <a:lstStyle>
            <a:defPPr>
              <a:defRPr lang="en-US"/>
            </a:defPPr>
            <a:lvl1pPr marL="0" algn="r" defTabSz="457200" rtl="0" eaLnBrk="1" latinLnBrk="0" hangingPunct="1">
              <a:defRPr sz="700" b="1"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8C732EE-6F85-C542-B0DE-2D911F843EA4}" type="slidenum">
              <a:rPr lang="en-US" sz="700" smtClean="0">
                <a:solidFill>
                  <a:schemeClr val="tx2"/>
                </a:solidFill>
              </a:rPr>
              <a:pPr/>
              <a:t>‹#›</a:t>
            </a:fld>
            <a:endParaRPr lang="en-US" sz="700" dirty="0">
              <a:solidFill>
                <a:schemeClr val="tx2"/>
              </a:solidFill>
            </a:endParaRPr>
          </a:p>
        </p:txBody>
      </p:sp>
      <p:grpSp>
        <p:nvGrpSpPr>
          <p:cNvPr id="4" name="Group 3">
            <a:extLst>
              <a:ext uri="{FF2B5EF4-FFF2-40B4-BE49-F238E27FC236}">
                <a16:creationId xmlns:a16="http://schemas.microsoft.com/office/drawing/2014/main" id="{A716DE89-9101-5632-B6A5-6B1A2A18BD65}"/>
              </a:ext>
            </a:extLst>
          </p:cNvPr>
          <p:cNvGrpSpPr/>
          <p:nvPr userDrawn="1"/>
        </p:nvGrpSpPr>
        <p:grpSpPr>
          <a:xfrm>
            <a:off x="10467833" y="6182878"/>
            <a:ext cx="1724167" cy="675207"/>
            <a:chOff x="7638529" y="6106940"/>
            <a:chExt cx="1408176" cy="756211"/>
          </a:xfrm>
        </p:grpSpPr>
        <p:sp>
          <p:nvSpPr>
            <p:cNvPr id="5" name="Round Same Side Corner Rectangle 33">
              <a:extLst>
                <a:ext uri="{FF2B5EF4-FFF2-40B4-BE49-F238E27FC236}">
                  <a16:creationId xmlns:a16="http://schemas.microsoft.com/office/drawing/2014/main" id="{A82B7418-77C5-8DDF-27F0-CD062E78AB79}"/>
                </a:ext>
              </a:extLst>
            </p:cNvPr>
            <p:cNvSpPr/>
            <p:nvPr userDrawn="1"/>
          </p:nvSpPr>
          <p:spPr>
            <a:xfrm>
              <a:off x="7638529" y="6134372"/>
              <a:ext cx="1408176" cy="706828"/>
            </a:xfrm>
            <a:prstGeom prst="round2SameRect">
              <a:avLst>
                <a:gd name="adj1" fmla="val 9581"/>
                <a:gd name="adj2" fmla="val 0"/>
              </a:avLst>
            </a:prstGeom>
            <a:gradFill>
              <a:gsLst>
                <a:gs pos="59000">
                  <a:sysClr val="window" lastClr="FFFFFF">
                    <a:alpha val="20000"/>
                    <a:lumMod val="60000"/>
                  </a:sysClr>
                </a:gs>
                <a:gs pos="67000">
                  <a:sysClr val="window" lastClr="FFFFFF">
                    <a:alpha val="20000"/>
                  </a:sysClr>
                </a:gs>
                <a:gs pos="100000">
                  <a:sysClr val="window" lastClr="FFFFFF">
                    <a:alpha val="20000"/>
                    <a:lumMod val="20000"/>
                  </a:sysClr>
                </a:gs>
                <a:gs pos="23000">
                  <a:sysClr val="windowText" lastClr="000000">
                    <a:lumMod val="52000"/>
                    <a:lumOff val="48000"/>
                    <a:alpha val="20000"/>
                  </a:sysClr>
                </a:gs>
                <a:gs pos="9000">
                  <a:sysClr val="windowText" lastClr="000000">
                    <a:alpha val="20000"/>
                    <a:lumMod val="0"/>
                    <a:lumOff val="100000"/>
                  </a:sysClr>
                </a:gs>
                <a:gs pos="35000">
                  <a:sysClr val="windowText" lastClr="000000">
                    <a:lumMod val="95000"/>
                    <a:lumOff val="5000"/>
                    <a:alpha val="20000"/>
                  </a:sysClr>
                </a:gs>
                <a:gs pos="43000">
                  <a:sysClr val="window" lastClr="FFFFFF">
                    <a:alpha val="20000"/>
                    <a:lumMod val="100000"/>
                  </a:sysClr>
                </a:gs>
              </a:gsLst>
              <a:lin ang="33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 name="Round Same Side Corner Rectangle 34">
              <a:extLst>
                <a:ext uri="{FF2B5EF4-FFF2-40B4-BE49-F238E27FC236}">
                  <a16:creationId xmlns:a16="http://schemas.microsoft.com/office/drawing/2014/main" id="{D6C5DA08-41A4-E8CE-B83B-5D7EA2DFFA44}"/>
                </a:ext>
              </a:extLst>
            </p:cNvPr>
            <p:cNvSpPr/>
            <p:nvPr userDrawn="1"/>
          </p:nvSpPr>
          <p:spPr>
            <a:xfrm>
              <a:off x="7642067" y="6106940"/>
              <a:ext cx="1399032" cy="731520"/>
            </a:xfrm>
            <a:prstGeom prst="round2SameRect">
              <a:avLst>
                <a:gd name="adj1" fmla="val 9581"/>
                <a:gd name="adj2" fmla="val 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Round Same Side Corner Rectangle 35">
              <a:extLst>
                <a:ext uri="{FF2B5EF4-FFF2-40B4-BE49-F238E27FC236}">
                  <a16:creationId xmlns:a16="http://schemas.microsoft.com/office/drawing/2014/main" id="{77F0B574-39EF-0327-D881-100BDCE182C3}"/>
                </a:ext>
              </a:extLst>
            </p:cNvPr>
            <p:cNvSpPr/>
            <p:nvPr userDrawn="1"/>
          </p:nvSpPr>
          <p:spPr>
            <a:xfrm>
              <a:off x="7642067" y="6108448"/>
              <a:ext cx="1399032" cy="706828"/>
            </a:xfrm>
            <a:prstGeom prst="round2SameRect">
              <a:avLst>
                <a:gd name="adj1" fmla="val 9581"/>
                <a:gd name="adj2" fmla="val 0"/>
              </a:avLst>
            </a:prstGeom>
            <a:gradFill>
              <a:gsLst>
                <a:gs pos="0">
                  <a:sysClr val="windowText" lastClr="000000">
                    <a:lumMod val="52000"/>
                    <a:lumOff val="48000"/>
                    <a:alpha val="17000"/>
                  </a:sysClr>
                </a:gs>
                <a:gs pos="68000">
                  <a:sysClr val="windowText" lastClr="000000">
                    <a:lumMod val="95000"/>
                    <a:lumOff val="5000"/>
                    <a:alpha val="20000"/>
                  </a:sysClr>
                </a:gs>
                <a:gs pos="34000">
                  <a:sysClr val="windowText" lastClr="000000">
                    <a:lumMod val="85000"/>
                    <a:lumOff val="15000"/>
                    <a:alpha val="20000"/>
                  </a:sysClr>
                </a:gs>
              </a:gsLst>
              <a:lin ang="36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 name="Round Same Side Corner Rectangle 36">
              <a:extLst>
                <a:ext uri="{FF2B5EF4-FFF2-40B4-BE49-F238E27FC236}">
                  <a16:creationId xmlns:a16="http://schemas.microsoft.com/office/drawing/2014/main" id="{A3D51AEA-338B-9D7F-F072-2EB72A2656C6}"/>
                </a:ext>
              </a:extLst>
            </p:cNvPr>
            <p:cNvSpPr/>
            <p:nvPr userDrawn="1"/>
          </p:nvSpPr>
          <p:spPr>
            <a:xfrm>
              <a:off x="7638529" y="6176828"/>
              <a:ext cx="1402570" cy="686323"/>
            </a:xfrm>
            <a:prstGeom prst="round2SameRect">
              <a:avLst>
                <a:gd name="adj1" fmla="val 9581"/>
                <a:gd name="adj2" fmla="val 0"/>
              </a:avLst>
            </a:prstGeom>
            <a:gradFill>
              <a:gsLst>
                <a:gs pos="73000">
                  <a:sysClr val="window" lastClr="FFFFFF">
                    <a:lumMod val="75000"/>
                  </a:sysClr>
                </a:gs>
                <a:gs pos="91000">
                  <a:srgbClr val="7F7F7F"/>
                </a:gs>
                <a:gs pos="0">
                  <a:sysClr val="window" lastClr="FFFFFF">
                    <a:lumMod val="85000"/>
                  </a:sysClr>
                </a:gs>
                <a:gs pos="13000">
                  <a:sysClr val="window" lastClr="FFFFFF">
                    <a:lumMod val="95000"/>
                  </a:sysClr>
                </a:gs>
                <a:gs pos="34000">
                  <a:sysClr val="window" lastClr="FFFFFF">
                    <a:lumMod val="75000"/>
                  </a:sysClr>
                </a:gs>
                <a:gs pos="100000">
                  <a:sysClr val="windowText" lastClr="000000">
                    <a:lumMod val="50000"/>
                    <a:lumOff val="50000"/>
                  </a:sysClr>
                </a:gs>
                <a:gs pos="48000">
                  <a:sysClr val="window" lastClr="FFFFFF">
                    <a:lumMod val="95000"/>
                  </a:sysClr>
                </a:gs>
              </a:gsLst>
              <a:lin ang="4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pic>
        <p:nvPicPr>
          <p:cNvPr id="12" name="Picture 11">
            <a:extLst>
              <a:ext uri="{FF2B5EF4-FFF2-40B4-BE49-F238E27FC236}">
                <a16:creationId xmlns:a16="http://schemas.microsoft.com/office/drawing/2014/main" id="{8EA81656-86F2-5EFE-BE1B-149EB941E1F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17324" y="6287281"/>
            <a:ext cx="552641" cy="521444"/>
          </a:xfrm>
          <a:prstGeom prst="rect">
            <a:avLst/>
          </a:prstGeom>
        </p:spPr>
      </p:pic>
      <p:pic>
        <p:nvPicPr>
          <p:cNvPr id="13" name="Picture 12">
            <a:extLst>
              <a:ext uri="{FF2B5EF4-FFF2-40B4-BE49-F238E27FC236}">
                <a16:creationId xmlns:a16="http://schemas.microsoft.com/office/drawing/2014/main" id="{D39004C4-CD3D-00DA-AB65-772380EE4E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63502" y="6300913"/>
            <a:ext cx="420760" cy="494180"/>
          </a:xfrm>
          <a:prstGeom prst="rect">
            <a:avLst/>
          </a:prstGeom>
        </p:spPr>
      </p:pic>
      <p:pic>
        <p:nvPicPr>
          <p:cNvPr id="14" name="Picture 13" descr="Logo&#10;&#10;Description automatically generated">
            <a:extLst>
              <a:ext uri="{FF2B5EF4-FFF2-40B4-BE49-F238E27FC236}">
                <a16:creationId xmlns:a16="http://schemas.microsoft.com/office/drawing/2014/main" id="{EB5E037D-32B3-BA3E-05DC-5604D38C1A94}"/>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585302" y="-671240"/>
            <a:ext cx="2011684" cy="2164084"/>
          </a:xfrm>
          <a:prstGeom prst="rect">
            <a:avLst/>
          </a:prstGeom>
        </p:spPr>
      </p:pic>
      <p:pic>
        <p:nvPicPr>
          <p:cNvPr id="15" name="Picture 14" descr="Logo&#10;&#10;Description automatically generated">
            <a:extLst>
              <a:ext uri="{FF2B5EF4-FFF2-40B4-BE49-F238E27FC236}">
                <a16:creationId xmlns:a16="http://schemas.microsoft.com/office/drawing/2014/main" id="{82952720-7B62-67C3-8665-BBBF55544B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751907" y="6358712"/>
            <a:ext cx="378582" cy="378582"/>
          </a:xfrm>
          <a:prstGeom prst="rect">
            <a:avLst/>
          </a:prstGeom>
        </p:spPr>
      </p:pic>
      <p:sp>
        <p:nvSpPr>
          <p:cNvPr id="16" name="Slide Number Placeholder 5">
            <a:extLst>
              <a:ext uri="{FF2B5EF4-FFF2-40B4-BE49-F238E27FC236}">
                <a16:creationId xmlns:a16="http://schemas.microsoft.com/office/drawing/2014/main" id="{257EB359-DF3E-1E9C-B860-A04BD8D8BB3E}"/>
              </a:ext>
            </a:extLst>
          </p:cNvPr>
          <p:cNvSpPr>
            <a:spLocks noGrp="1"/>
          </p:cNvSpPr>
          <p:nvPr>
            <p:ph type="sldNum" sz="quarter" idx="4"/>
          </p:nvPr>
        </p:nvSpPr>
        <p:spPr>
          <a:xfrm>
            <a:off x="4605125" y="6708443"/>
            <a:ext cx="2057400" cy="133505"/>
          </a:xfrm>
          <a:prstGeom prst="rect">
            <a:avLst/>
          </a:prstGeom>
        </p:spPr>
        <p:txBody>
          <a:bodyPr vert="horz" lIns="91440" tIns="45720" rIns="91440" bIns="45720" rtlCol="0" anchor="ctr"/>
          <a:lstStyle>
            <a:lvl1pPr algn="ctr">
              <a:defRPr sz="700" b="1">
                <a:solidFill>
                  <a:schemeClr val="tx1"/>
                </a:solidFill>
                <a:latin typeface="Arial" panose="020B0604020202020204" pitchFamily="34" charset="0"/>
                <a:cs typeface="Arial" panose="020B0604020202020204" pitchFamily="34" charset="0"/>
              </a:defRPr>
            </a:lvl1pPr>
          </a:lstStyle>
          <a:p>
            <a:fld id="{9692F417-A4CE-4F67-A7B2-2BD176DD854F}" type="slidenum">
              <a:rPr lang="en-US" smtClean="0"/>
              <a:pPr/>
              <a:t>‹#›</a:t>
            </a:fld>
            <a:endParaRPr lang="en-US" dirty="0"/>
          </a:p>
        </p:txBody>
      </p:sp>
      <p:sp>
        <p:nvSpPr>
          <p:cNvPr id="18" name="Footer Placeholder 36">
            <a:extLst>
              <a:ext uri="{FF2B5EF4-FFF2-40B4-BE49-F238E27FC236}">
                <a16:creationId xmlns:a16="http://schemas.microsoft.com/office/drawing/2014/main" id="{01F3A43E-28D4-1083-7437-49BDF4783858}"/>
              </a:ext>
            </a:extLst>
          </p:cNvPr>
          <p:cNvSpPr>
            <a:spLocks noGrp="1"/>
          </p:cNvSpPr>
          <p:nvPr>
            <p:ph type="ftr" sz="quarter" idx="3"/>
          </p:nvPr>
        </p:nvSpPr>
        <p:spPr>
          <a:xfrm>
            <a:off x="95346" y="6189731"/>
            <a:ext cx="11076959" cy="365125"/>
          </a:xfrm>
          <a:prstGeom prst="rect">
            <a:avLst/>
          </a:prstGeom>
        </p:spPr>
        <p:txBody>
          <a:bodyPr vert="horz" lIns="91440" tIns="45720" rIns="91440" bIns="45720" rtlCol="0" anchor="ctr"/>
          <a:lstStyle>
            <a:lvl1pPr algn="l">
              <a:defRPr sz="1400" b="1" i="1">
                <a:solidFill>
                  <a:schemeClr val="tx1"/>
                </a:solidFill>
                <a:latin typeface="Arial" panose="020B0604020202020204" pitchFamily="34" charset="0"/>
                <a:cs typeface="Arial" panose="020B0604020202020204" pitchFamily="34" charset="0"/>
              </a:defRPr>
            </a:lvl1pPr>
          </a:lstStyle>
          <a:p>
            <a:endParaRPr lang="en-US" dirty="0"/>
          </a:p>
        </p:txBody>
      </p:sp>
      <p:sp>
        <p:nvSpPr>
          <p:cNvPr id="19" name="Text Placeholder 12">
            <a:extLst>
              <a:ext uri="{FF2B5EF4-FFF2-40B4-BE49-F238E27FC236}">
                <a16:creationId xmlns:a16="http://schemas.microsoft.com/office/drawing/2014/main" id="{892A6496-90FF-3A5A-184E-06AEDBA31BE5}"/>
              </a:ext>
            </a:extLst>
          </p:cNvPr>
          <p:cNvSpPr txBox="1">
            <a:spLocks/>
          </p:cNvSpPr>
          <p:nvPr userDrawn="1"/>
        </p:nvSpPr>
        <p:spPr>
          <a:xfrm>
            <a:off x="854075" y="1371600"/>
            <a:ext cx="10991850" cy="4546600"/>
          </a:xfrm>
          <a:prstGeom prst="rect">
            <a:avLst/>
          </a:prstGeom>
        </p:spPr>
        <p:txBody>
          <a:bodyPr/>
          <a:lst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endParaRPr lang="en-US" dirty="0"/>
          </a:p>
        </p:txBody>
      </p:sp>
      <p:sp>
        <p:nvSpPr>
          <p:cNvPr id="20" name="Text Placeholder 16">
            <a:extLst>
              <a:ext uri="{FF2B5EF4-FFF2-40B4-BE49-F238E27FC236}">
                <a16:creationId xmlns:a16="http://schemas.microsoft.com/office/drawing/2014/main" id="{A5A07EE8-B42E-4D79-BEBF-BD4244968CF4}"/>
              </a:ext>
            </a:extLst>
          </p:cNvPr>
          <p:cNvSpPr txBox="1">
            <a:spLocks/>
          </p:cNvSpPr>
          <p:nvPr userDrawn="1"/>
        </p:nvSpPr>
        <p:spPr>
          <a:xfrm>
            <a:off x="953996" y="654050"/>
            <a:ext cx="10774362" cy="430213"/>
          </a:xfrm>
          <a:prstGeom prst="rect">
            <a:avLst/>
          </a:prstGeom>
        </p:spPr>
        <p:txBody>
          <a:bodyPr/>
          <a:lstStyle>
            <a:lvl1pPr marL="0" indent="0" algn="l" defTabSz="914400" rtl="0" eaLnBrk="1" latinLnBrk="0" hangingPunct="1">
              <a:lnSpc>
                <a:spcPct val="95000"/>
              </a:lnSpc>
              <a:spcBef>
                <a:spcPts val="1000"/>
              </a:spcBef>
              <a:buFont typeface="Arial" panose="020B0604020202020204" pitchFamily="34" charset="0"/>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579384941"/>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702" r:id="rId3"/>
    <p:sldLayoutId id="2147483657" r:id="rId4"/>
    <p:sldLayoutId id="2147483658" r:id="rId5"/>
    <p:sldLayoutId id="2147483659" r:id="rId6"/>
    <p:sldLayoutId id="2147483660" r:id="rId7"/>
    <p:sldLayoutId id="2147483662" r:id="rId8"/>
    <p:sldLayoutId id="2147483663" r:id="rId9"/>
    <p:sldLayoutId id="2147483703" r:id="rId10"/>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58">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guide id="20" orient="horz" pos="2160" userDrawn="1">
          <p15:clr>
            <a:srgbClr val="F26B43"/>
          </p15:clr>
        </p15:guide>
        <p15:guide id="21"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odinestay.com/listing-category/dine/"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odinestay.com/listing-category/d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explorefranklincountypa.com/healthy-living-in-franklin-county-p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mailto:usarmy.letterkenny.usamc.mbx.protocol@army.mil" TargetMode="External"/><Relationship Id="rId4" Type="http://schemas.openxmlformats.org/officeDocument/2006/relationships/hyperlink" Target="mailto:usarmy.letterkenny.usamc.list.public-affairs-office@mail.mi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ice.disa.mil/index.cfm?fa=site&amp;site_id=66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tmp"/><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dodinestay.com/listing-category/stay/" TargetMode="Externa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odinestay.com/listing-category/dine/"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VISITORS’ GUIDE</a:t>
            </a:r>
          </a:p>
        </p:txBody>
      </p:sp>
      <p:sp>
        <p:nvSpPr>
          <p:cNvPr id="4" name="Title 3"/>
          <p:cNvSpPr>
            <a:spLocks noGrp="1"/>
          </p:cNvSpPr>
          <p:nvPr>
            <p:ph type="ctrTitle"/>
          </p:nvPr>
        </p:nvSpPr>
        <p:spPr/>
        <p:txBody>
          <a:bodyPr/>
          <a:lstStyle/>
          <a:p>
            <a:r>
              <a:rPr lang="en-US" dirty="0"/>
              <a:t>Letterkenny Army Depot</a:t>
            </a:r>
          </a:p>
        </p:txBody>
      </p:sp>
      <p:sp>
        <p:nvSpPr>
          <p:cNvPr id="11" name="Title 1"/>
          <p:cNvSpPr txBox="1">
            <a:spLocks/>
          </p:cNvSpPr>
          <p:nvPr/>
        </p:nvSpPr>
        <p:spPr>
          <a:xfrm>
            <a:off x="10660850" y="151717"/>
            <a:ext cx="1426129" cy="305483"/>
          </a:xfrm>
          <a:prstGeom prst="rect">
            <a:avLst/>
          </a:prstGeom>
        </p:spPr>
        <p:txBody>
          <a:bodyPr vert="horz" lIns="91440" tIns="45720" rIns="91440" bIns="45720" rtlCol="0" anchor="t">
            <a:normAutofit fontScale="40000" lnSpcReduction="20000"/>
          </a:bodyPr>
          <a:lstStyle/>
          <a:p>
            <a:pPr algn="r">
              <a:lnSpc>
                <a:spcPct val="120000"/>
              </a:lnSpc>
              <a:spcBef>
                <a:spcPct val="0"/>
              </a:spcBef>
              <a:defRPr/>
            </a:pPr>
            <a:r>
              <a:rPr lang="en-US" sz="3200" b="1" dirty="0">
                <a:solidFill>
                  <a:prstClr val="white"/>
                </a:solidFill>
                <a:cs typeface="Arial" pitchFamily="34" charset="0"/>
              </a:rPr>
              <a:t>As of Jan. 2026</a:t>
            </a:r>
            <a:endParaRPr lang="en-US" sz="2000" dirty="0">
              <a:solidFill>
                <a:prstClr val="white"/>
              </a:solidFill>
              <a:cs typeface="Arial" pitchFamily="34" charset="0"/>
            </a:endParaRPr>
          </a:p>
        </p:txBody>
      </p:sp>
    </p:spTree>
    <p:extLst>
      <p:ext uri="{BB962C8B-B14F-4D97-AF65-F5344CB8AC3E}">
        <p14:creationId xmlns:p14="http://schemas.microsoft.com/office/powerpoint/2010/main" val="5738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6040B0-BA6A-442D-C56E-D59D9FCBBC24}"/>
              </a:ext>
            </a:extLst>
          </p:cNvPr>
          <p:cNvSpPr txBox="1"/>
          <p:nvPr/>
        </p:nvSpPr>
        <p:spPr>
          <a:xfrm>
            <a:off x="846174" y="40821"/>
            <a:ext cx="10499652" cy="646331"/>
          </a:xfrm>
          <a:prstGeom prst="rect">
            <a:avLst/>
          </a:prstGeom>
          <a:noFill/>
        </p:spPr>
        <p:txBody>
          <a:bodyPr wrap="square">
            <a:spAutoFit/>
          </a:bodyPr>
          <a:lstStyle/>
          <a:p>
            <a:r>
              <a:rPr lang="en-US" sz="3600" dirty="0"/>
              <a:t>LOCAL DINING</a:t>
            </a:r>
          </a:p>
        </p:txBody>
      </p:sp>
      <p:sp>
        <p:nvSpPr>
          <p:cNvPr id="3" name="TextBox 2">
            <a:extLst>
              <a:ext uri="{FF2B5EF4-FFF2-40B4-BE49-F238E27FC236}">
                <a16:creationId xmlns:a16="http://schemas.microsoft.com/office/drawing/2014/main" id="{585728E6-BA99-6133-EEB6-E41BFB89BB19}"/>
              </a:ext>
            </a:extLst>
          </p:cNvPr>
          <p:cNvSpPr txBox="1"/>
          <p:nvPr/>
        </p:nvSpPr>
        <p:spPr>
          <a:xfrm>
            <a:off x="8461121" y="1720421"/>
            <a:ext cx="3022041" cy="3417157"/>
          </a:xfrm>
          <a:prstGeom prst="rect">
            <a:avLst/>
          </a:prstGeom>
          <a:solidFill>
            <a:schemeClr val="bg2"/>
          </a:solidFill>
          <a:ln>
            <a:solidFill>
              <a:srgbClr val="221F20"/>
            </a:solidFill>
          </a:ln>
        </p:spPr>
        <p:txBody>
          <a:bodyPr wrap="square" lIns="0" tIns="0" rIns="0" bIns="0" rtlCol="0">
            <a:noAutofit/>
          </a:bodyPr>
          <a:lstStyle/>
          <a:p>
            <a:pPr algn="ctr"/>
            <a:endParaRPr lang="en-US" sz="14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75A1E95-0756-336D-33E1-9F9EE7F652B9}"/>
              </a:ext>
            </a:extLst>
          </p:cNvPr>
          <p:cNvSpPr txBox="1"/>
          <p:nvPr/>
        </p:nvSpPr>
        <p:spPr>
          <a:xfrm>
            <a:off x="661736" y="6295182"/>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5" name="Rectangle 4">
            <a:extLst>
              <a:ext uri="{FF2B5EF4-FFF2-40B4-BE49-F238E27FC236}">
                <a16:creationId xmlns:a16="http://schemas.microsoft.com/office/drawing/2014/main" id="{E16F0377-AAF2-729D-789B-E242F76A94F9}"/>
              </a:ext>
            </a:extLst>
          </p:cNvPr>
          <p:cNvSpPr/>
          <p:nvPr/>
        </p:nvSpPr>
        <p:spPr>
          <a:xfrm>
            <a:off x="3646098" y="741167"/>
            <a:ext cx="7699728" cy="6017032"/>
          </a:xfrm>
          <a:prstGeom prst="rect">
            <a:avLst/>
          </a:prstGeom>
          <a:noFill/>
          <a:ln>
            <a:noFill/>
          </a:ln>
        </p:spPr>
        <p:txBody>
          <a:bodyPr wrap="square" numCol="3">
            <a:spAutoFit/>
          </a:bodyPr>
          <a:lstStyle/>
          <a:p>
            <a:r>
              <a:rPr lang="en-US" sz="1100" dirty="0">
                <a:latin typeface=" Arial"/>
              </a:rPr>
              <a:t> Johnnie’s Family Restaurant</a:t>
            </a:r>
          </a:p>
          <a:p>
            <a:r>
              <a:rPr lang="en-US" sz="1100" dirty="0">
                <a:latin typeface=" Arial"/>
              </a:rPr>
              <a:t>679 South Main Street</a:t>
            </a:r>
          </a:p>
          <a:p>
            <a:r>
              <a:rPr lang="en-US" sz="1100" dirty="0">
                <a:latin typeface=" Arial"/>
              </a:rPr>
              <a:t>Chambersburg, PA 17201</a:t>
            </a:r>
          </a:p>
          <a:p>
            <a:r>
              <a:rPr lang="en-US" sz="1100" dirty="0">
                <a:latin typeface=" Arial"/>
              </a:rPr>
              <a:t>717-263-2334</a:t>
            </a:r>
          </a:p>
          <a:p>
            <a:r>
              <a:rPr lang="en-US" sz="1100" dirty="0">
                <a:latin typeface=" Arial"/>
              </a:rPr>
              <a:t> </a:t>
            </a:r>
          </a:p>
          <a:p>
            <a:r>
              <a:rPr lang="en-US" sz="1100" dirty="0" err="1">
                <a:latin typeface=" Arial"/>
              </a:rPr>
              <a:t>Kenzo</a:t>
            </a:r>
            <a:r>
              <a:rPr lang="en-US" sz="1100" dirty="0">
                <a:latin typeface=" Arial"/>
              </a:rPr>
              <a:t> Japanese &amp; Asian Fusion</a:t>
            </a:r>
          </a:p>
          <a:p>
            <a:r>
              <a:rPr lang="en-US" sz="1100" dirty="0">
                <a:latin typeface=" Arial"/>
              </a:rPr>
              <a:t>1495 Lincoln Way East –Suite 108</a:t>
            </a:r>
          </a:p>
          <a:p>
            <a:r>
              <a:rPr lang="en-US" sz="1100" dirty="0">
                <a:latin typeface=" Arial"/>
              </a:rPr>
              <a:t>Chambersburg, PA 17202</a:t>
            </a:r>
          </a:p>
          <a:p>
            <a:r>
              <a:rPr lang="en-US" sz="1100" dirty="0">
                <a:latin typeface=" Arial"/>
              </a:rPr>
              <a:t>717-263-0076</a:t>
            </a:r>
          </a:p>
          <a:p>
            <a:r>
              <a:rPr lang="en-US" sz="1100" dirty="0">
                <a:latin typeface=" Arial"/>
              </a:rPr>
              <a:t> </a:t>
            </a:r>
          </a:p>
          <a:p>
            <a:r>
              <a:rPr lang="en-US" sz="1100" dirty="0">
                <a:latin typeface=" Arial"/>
              </a:rPr>
              <a:t>Korean </a:t>
            </a:r>
            <a:r>
              <a:rPr lang="en-US" sz="1100" dirty="0" err="1">
                <a:latin typeface=" Arial"/>
              </a:rPr>
              <a:t>Bulgogi</a:t>
            </a:r>
            <a:r>
              <a:rPr lang="en-US" sz="1100" dirty="0">
                <a:latin typeface=" Arial"/>
              </a:rPr>
              <a:t> House</a:t>
            </a:r>
          </a:p>
          <a:p>
            <a:r>
              <a:rPr lang="en-US" sz="1100" dirty="0">
                <a:latin typeface=" Arial"/>
              </a:rPr>
              <a:t>408 West Loudon Street</a:t>
            </a:r>
          </a:p>
          <a:p>
            <a:r>
              <a:rPr lang="en-US" sz="1100" dirty="0">
                <a:latin typeface=" Arial"/>
              </a:rPr>
              <a:t>Chambersburg, PA 17201</a:t>
            </a:r>
          </a:p>
          <a:p>
            <a:r>
              <a:rPr lang="en-US" sz="1100" dirty="0">
                <a:latin typeface=" Arial"/>
              </a:rPr>
              <a:t>717-263-0419</a:t>
            </a:r>
          </a:p>
          <a:p>
            <a:r>
              <a:rPr lang="en-US" sz="1100" dirty="0">
                <a:latin typeface=" Arial"/>
              </a:rPr>
              <a:t> </a:t>
            </a:r>
          </a:p>
          <a:p>
            <a:r>
              <a:rPr lang="en-US" sz="1100" dirty="0">
                <a:latin typeface=" Arial"/>
              </a:rPr>
              <a:t>Mario’s Italian Restaurant</a:t>
            </a:r>
          </a:p>
          <a:p>
            <a:r>
              <a:rPr lang="en-US" sz="1100" dirty="0">
                <a:latin typeface=" Arial"/>
              </a:rPr>
              <a:t>831 Wayne Avenue </a:t>
            </a:r>
          </a:p>
          <a:p>
            <a:r>
              <a:rPr lang="en-US" sz="1100" dirty="0">
                <a:latin typeface=" Arial"/>
              </a:rPr>
              <a:t>Chambersburg, PA 17201</a:t>
            </a:r>
          </a:p>
          <a:p>
            <a:r>
              <a:rPr lang="en-US" sz="1100" dirty="0">
                <a:latin typeface=" Arial"/>
              </a:rPr>
              <a:t>717-263-9397</a:t>
            </a:r>
          </a:p>
          <a:p>
            <a:r>
              <a:rPr lang="en-US" sz="1100" dirty="0">
                <a:latin typeface=" Arial"/>
              </a:rPr>
              <a:t> </a:t>
            </a:r>
          </a:p>
          <a:p>
            <a:r>
              <a:rPr lang="en-US" sz="1100" dirty="0">
                <a:latin typeface=" Arial"/>
              </a:rPr>
              <a:t>Montezuma Mexican Restaurant</a:t>
            </a:r>
          </a:p>
          <a:p>
            <a:r>
              <a:rPr lang="en-US" sz="1100" dirty="0">
                <a:latin typeface=" Arial"/>
              </a:rPr>
              <a:t>1495 Lincoln Way East #103</a:t>
            </a:r>
          </a:p>
          <a:p>
            <a:r>
              <a:rPr lang="en-US" sz="1100" dirty="0">
                <a:latin typeface=" Arial"/>
              </a:rPr>
              <a:t>Chambersburg, PA 17201</a:t>
            </a:r>
          </a:p>
          <a:p>
            <a:r>
              <a:rPr lang="en-US" sz="1100" dirty="0">
                <a:latin typeface=" Arial"/>
              </a:rPr>
              <a:t>717-263-6600</a:t>
            </a:r>
          </a:p>
          <a:p>
            <a:r>
              <a:rPr lang="en-US" sz="1100" dirty="0">
                <a:latin typeface=" Arial"/>
              </a:rPr>
              <a:t>and</a:t>
            </a:r>
          </a:p>
          <a:p>
            <a:r>
              <a:rPr lang="en-US" sz="1100" dirty="0">
                <a:latin typeface=" Arial"/>
              </a:rPr>
              <a:t>820 Wayne Avenue</a:t>
            </a:r>
          </a:p>
          <a:p>
            <a:r>
              <a:rPr lang="en-US" sz="1100" dirty="0">
                <a:latin typeface=" Arial"/>
              </a:rPr>
              <a:t>Chambersburg, PA 17201</a:t>
            </a:r>
          </a:p>
          <a:p>
            <a:r>
              <a:rPr lang="en-US" sz="1100" dirty="0">
                <a:latin typeface=" Arial"/>
              </a:rPr>
              <a:t>717-709-1003</a:t>
            </a:r>
          </a:p>
          <a:p>
            <a:r>
              <a:rPr lang="en-US" sz="1100" dirty="0">
                <a:latin typeface=" Arial"/>
              </a:rPr>
              <a:t> </a:t>
            </a: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r>
              <a:rPr lang="en-US" sz="1100" dirty="0">
                <a:latin typeface=" Arial"/>
              </a:rPr>
              <a:t>New Texas Lunch Family Restaurant</a:t>
            </a:r>
          </a:p>
          <a:p>
            <a:r>
              <a:rPr lang="en-US" sz="1100" dirty="0">
                <a:latin typeface=" Arial"/>
              </a:rPr>
              <a:t>108 Lincoln Way West</a:t>
            </a:r>
          </a:p>
          <a:p>
            <a:r>
              <a:rPr lang="en-US" sz="1100" dirty="0">
                <a:latin typeface=" Arial"/>
              </a:rPr>
              <a:t>Chambersburg, PA 17201</a:t>
            </a:r>
          </a:p>
          <a:p>
            <a:r>
              <a:rPr lang="en-US" sz="1100" dirty="0">
                <a:latin typeface=" Arial"/>
              </a:rPr>
              <a:t>717-264-4439</a:t>
            </a:r>
          </a:p>
          <a:p>
            <a:r>
              <a:rPr lang="en-US" sz="1100" dirty="0">
                <a:latin typeface=" Arial"/>
              </a:rPr>
              <a:t> </a:t>
            </a:r>
          </a:p>
          <a:p>
            <a:r>
              <a:rPr lang="en-US" sz="1100" dirty="0">
                <a:latin typeface=" Arial"/>
              </a:rPr>
              <a:t>Norland Pub</a:t>
            </a:r>
          </a:p>
          <a:p>
            <a:r>
              <a:rPr lang="en-US" sz="1100" dirty="0">
                <a:latin typeface=" Arial"/>
              </a:rPr>
              <a:t>454 Norland Avenue</a:t>
            </a:r>
          </a:p>
          <a:p>
            <a:r>
              <a:rPr lang="en-US" sz="1100" dirty="0">
                <a:latin typeface=" Arial"/>
              </a:rPr>
              <a:t>Chambersburg, PA 17201</a:t>
            </a:r>
          </a:p>
          <a:p>
            <a:r>
              <a:rPr lang="en-US" sz="1100" dirty="0">
                <a:latin typeface=" Arial"/>
              </a:rPr>
              <a:t>717-264-9115</a:t>
            </a:r>
          </a:p>
          <a:p>
            <a:r>
              <a:rPr lang="en-US" sz="1100" dirty="0">
                <a:latin typeface=" Arial"/>
              </a:rPr>
              <a:t> </a:t>
            </a:r>
          </a:p>
          <a:p>
            <a:r>
              <a:rPr lang="en-US" sz="1100" dirty="0">
                <a:latin typeface=" Arial"/>
              </a:rPr>
              <a:t>The Orchards</a:t>
            </a:r>
          </a:p>
          <a:p>
            <a:r>
              <a:rPr lang="en-US" sz="1100" dirty="0">
                <a:latin typeface=" Arial"/>
              </a:rPr>
              <a:t>1580 Orchard Drive</a:t>
            </a:r>
          </a:p>
          <a:p>
            <a:r>
              <a:rPr lang="en-US" sz="1100" dirty="0">
                <a:latin typeface=" Arial"/>
              </a:rPr>
              <a:t>Chambersburg, PA 17201</a:t>
            </a:r>
          </a:p>
          <a:p>
            <a:r>
              <a:rPr lang="en-US" sz="1100" dirty="0">
                <a:latin typeface=" Arial"/>
              </a:rPr>
              <a:t>717-264-4711</a:t>
            </a:r>
          </a:p>
          <a:p>
            <a:r>
              <a:rPr lang="en-US" sz="1100" dirty="0">
                <a:latin typeface=" Arial"/>
              </a:rPr>
              <a:t> </a:t>
            </a:r>
          </a:p>
          <a:p>
            <a:r>
              <a:rPr lang="en-US" sz="1100" dirty="0">
                <a:latin typeface=" Arial"/>
              </a:rPr>
              <a:t>Pat &amp; Carla’s Italian Eatery</a:t>
            </a:r>
          </a:p>
          <a:p>
            <a:r>
              <a:rPr lang="en-US" sz="1100" dirty="0">
                <a:latin typeface=" Arial"/>
              </a:rPr>
              <a:t>600 Lincoln Way East</a:t>
            </a:r>
          </a:p>
          <a:p>
            <a:r>
              <a:rPr lang="en-US" sz="1100" dirty="0">
                <a:latin typeface=" Arial"/>
              </a:rPr>
              <a:t>Chambersburg, PA 17201</a:t>
            </a:r>
          </a:p>
          <a:p>
            <a:r>
              <a:rPr lang="en-US" sz="1100" dirty="0">
                <a:latin typeface=" Arial"/>
              </a:rPr>
              <a:t>717-263-6353</a:t>
            </a:r>
          </a:p>
          <a:p>
            <a:r>
              <a:rPr lang="en-US" sz="1100" dirty="0">
                <a:latin typeface=" Arial"/>
              </a:rPr>
              <a:t> </a:t>
            </a:r>
          </a:p>
          <a:p>
            <a:r>
              <a:rPr lang="en-US" sz="1100" dirty="0">
                <a:latin typeface=" Arial"/>
              </a:rPr>
              <a:t>Relax Lounge at the Orchards</a:t>
            </a:r>
          </a:p>
          <a:p>
            <a:r>
              <a:rPr lang="en-US" sz="1100" dirty="0">
                <a:latin typeface=" Arial"/>
              </a:rPr>
              <a:t>1580 Orchard Drive</a:t>
            </a:r>
          </a:p>
          <a:p>
            <a:r>
              <a:rPr lang="en-US" sz="1100" dirty="0">
                <a:latin typeface=" Arial"/>
              </a:rPr>
              <a:t>Chambersburg, PA 17201</a:t>
            </a:r>
          </a:p>
          <a:p>
            <a:r>
              <a:rPr lang="en-US" sz="1100" dirty="0">
                <a:latin typeface=" Arial"/>
              </a:rPr>
              <a:t>717-264-4711</a:t>
            </a:r>
          </a:p>
          <a:p>
            <a:r>
              <a:rPr lang="en-US" sz="1100" dirty="0">
                <a:latin typeface=" Arial"/>
              </a:rPr>
              <a:t> </a:t>
            </a:r>
          </a:p>
          <a:p>
            <a:r>
              <a:rPr lang="en-US" sz="1100" dirty="0">
                <a:latin typeface=" Arial"/>
              </a:rPr>
              <a:t>Rosalie’s Fabulous Grill</a:t>
            </a:r>
          </a:p>
          <a:p>
            <a:r>
              <a:rPr lang="en-US" sz="1100" dirty="0">
                <a:latin typeface=" Arial"/>
              </a:rPr>
              <a:t>1901 Scotland Avenue</a:t>
            </a:r>
          </a:p>
          <a:p>
            <a:r>
              <a:rPr lang="en-US" sz="1100" dirty="0">
                <a:latin typeface=" Arial"/>
              </a:rPr>
              <a:t>Chambersburg, PA 17201</a:t>
            </a:r>
          </a:p>
          <a:p>
            <a:r>
              <a:rPr lang="en-US" sz="1100" dirty="0">
                <a:latin typeface=" Arial"/>
              </a:rPr>
              <a:t>717-262-4981</a:t>
            </a:r>
          </a:p>
          <a:p>
            <a:r>
              <a:rPr lang="en-US" sz="1100" dirty="0">
                <a:latin typeface=" Arial"/>
              </a:rPr>
              <a:t> </a:t>
            </a: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r>
              <a:rPr lang="en-US" sz="1100" dirty="0">
                <a:latin typeface=" Arial"/>
              </a:rPr>
              <a:t>Stoner’s Family Restaurant</a:t>
            </a:r>
          </a:p>
          <a:p>
            <a:r>
              <a:rPr lang="en-US" sz="1100" dirty="0">
                <a:latin typeface=" Arial"/>
              </a:rPr>
              <a:t>615 Wayne Ave</a:t>
            </a:r>
          </a:p>
          <a:p>
            <a:r>
              <a:rPr lang="en-US" sz="1100" dirty="0">
                <a:latin typeface=" Arial"/>
              </a:rPr>
              <a:t>Chambersburg, PA 17201</a:t>
            </a:r>
          </a:p>
          <a:p>
            <a:r>
              <a:rPr lang="en-US" sz="1100" dirty="0">
                <a:latin typeface=" Arial"/>
              </a:rPr>
              <a:t>717-263-2008</a:t>
            </a:r>
          </a:p>
          <a:p>
            <a:endParaRPr lang="en-US" sz="1050" dirty="0">
              <a:latin typeface=" Arial"/>
            </a:endParaRPr>
          </a:p>
          <a:p>
            <a:r>
              <a:rPr lang="en-US" sz="1050" dirty="0">
                <a:latin typeface=" Arial"/>
              </a:rPr>
              <a:t>  </a:t>
            </a:r>
          </a:p>
        </p:txBody>
      </p:sp>
      <p:pic>
        <p:nvPicPr>
          <p:cNvPr id="6148" name="Picture 4" descr="Restaurant Sign Black | Clipart Panda - Free Clipart Images">
            <a:extLst>
              <a:ext uri="{FF2B5EF4-FFF2-40B4-BE49-F238E27FC236}">
                <a16:creationId xmlns:a16="http://schemas.microsoft.com/office/drawing/2014/main" id="{53A7963A-908D-8E38-C7A9-9604FDD6AF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07" y="914400"/>
            <a:ext cx="3110061" cy="28905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30C095-1A05-43B3-A23D-DFCAE797FFED}"/>
              </a:ext>
            </a:extLst>
          </p:cNvPr>
          <p:cNvSpPr txBox="1"/>
          <p:nvPr/>
        </p:nvSpPr>
        <p:spPr>
          <a:xfrm>
            <a:off x="8572501" y="1844756"/>
            <a:ext cx="2792376" cy="3193969"/>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This listing represents only a small portion of restaurants in the Letterkenny Army Depot area and is intended for reference only.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An expanded listing of local restaurants in Franklin County may be found by visiting </a:t>
            </a:r>
            <a:r>
              <a:rPr kumimoji="0" lang="en-US" sz="1400" b="0"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Explore Franklin County’s</a:t>
            </a: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 “Do, Dine and Stay” section of the organization's website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hlinkClick r:id="rId5"/>
              </a:rPr>
              <a:t>https://dodinestay.com/listing-category/dine/</a:t>
            </a: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082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3CB1E-AAA1-C7CD-0C02-17CAF30B61BA}"/>
              </a:ext>
            </a:extLst>
          </p:cNvPr>
          <p:cNvSpPr txBox="1"/>
          <p:nvPr/>
        </p:nvSpPr>
        <p:spPr>
          <a:xfrm>
            <a:off x="8630652" y="1283116"/>
            <a:ext cx="3031958" cy="3497750"/>
          </a:xfrm>
          <a:prstGeom prst="rect">
            <a:avLst/>
          </a:prstGeom>
          <a:solidFill>
            <a:schemeClr val="bg2"/>
          </a:solidFill>
          <a:ln>
            <a:solidFill>
              <a:srgbClr val="221F20"/>
            </a:solidFill>
          </a:ln>
        </p:spPr>
        <p:txBody>
          <a:bodyPr wrap="square" lIns="0" tIns="0" rIns="0" bIns="0" rtlCol="0">
            <a:noAutofit/>
          </a:bodyPr>
          <a:lstStyle/>
          <a:p>
            <a:pPr algn="ctr"/>
            <a:endParaRPr lang="en-US" sz="14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E975A0-7C63-151B-C52B-784A23E8A2A5}"/>
              </a:ext>
            </a:extLst>
          </p:cNvPr>
          <p:cNvSpPr txBox="1"/>
          <p:nvPr/>
        </p:nvSpPr>
        <p:spPr>
          <a:xfrm>
            <a:off x="529390" y="6200046"/>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7" name="TextBox 6">
            <a:extLst>
              <a:ext uri="{FF2B5EF4-FFF2-40B4-BE49-F238E27FC236}">
                <a16:creationId xmlns:a16="http://schemas.microsoft.com/office/drawing/2014/main" id="{014904E5-2D8A-14A9-10A3-7E5C63835074}"/>
              </a:ext>
            </a:extLst>
          </p:cNvPr>
          <p:cNvSpPr txBox="1"/>
          <p:nvPr/>
        </p:nvSpPr>
        <p:spPr>
          <a:xfrm>
            <a:off x="1099888" y="1215190"/>
            <a:ext cx="1708485" cy="3056021"/>
          </a:xfrm>
          <a:prstGeom prst="rect">
            <a:avLst/>
          </a:prstGeom>
          <a:noFill/>
        </p:spPr>
        <p:txBody>
          <a:bodyPr wrap="square" lIns="0" tIns="0" rIns="0" bIns="0" rtlCol="0">
            <a:noAutofit/>
          </a:bodyPr>
          <a:lstStyle/>
          <a:p>
            <a:pPr lvl="0" defTabSz="914400">
              <a:defRPr/>
            </a:pPr>
            <a:r>
              <a:rPr lang="en-US" sz="1100" b="1" u="sng" dirty="0">
                <a:solidFill>
                  <a:prstClr val="black"/>
                </a:solidFill>
                <a:latin typeface=" Arial"/>
              </a:rPr>
              <a:t>MOVIE THEATERS</a:t>
            </a:r>
          </a:p>
          <a:p>
            <a:pPr lvl="0" defTabSz="914400">
              <a:defRPr/>
            </a:pPr>
            <a:endParaRPr lang="en-US" sz="1100" dirty="0">
              <a:solidFill>
                <a:prstClr val="black"/>
              </a:solidFill>
              <a:latin typeface=" Arial"/>
            </a:endParaRPr>
          </a:p>
          <a:p>
            <a:pPr lvl="0" defTabSz="914400">
              <a:defRPr/>
            </a:pPr>
            <a:r>
              <a:rPr lang="en-US" sz="1100" dirty="0" err="1">
                <a:solidFill>
                  <a:prstClr val="black"/>
                </a:solidFill>
                <a:latin typeface=" Arial"/>
              </a:rPr>
              <a:t>Leitersburg</a:t>
            </a:r>
            <a:r>
              <a:rPr lang="en-US" sz="1100" dirty="0">
                <a:solidFill>
                  <a:prstClr val="black"/>
                </a:solidFill>
                <a:latin typeface=" Arial"/>
              </a:rPr>
              <a:t> Cinemas </a:t>
            </a:r>
          </a:p>
          <a:p>
            <a:pPr lvl="0" defTabSz="914400">
              <a:defRPr/>
            </a:pPr>
            <a:r>
              <a:rPr lang="en-US" sz="1100" dirty="0">
                <a:solidFill>
                  <a:prstClr val="black"/>
                </a:solidFill>
                <a:latin typeface=" Arial"/>
              </a:rPr>
              <a:t>20145 </a:t>
            </a:r>
            <a:r>
              <a:rPr lang="en-US" sz="1100" dirty="0" err="1">
                <a:solidFill>
                  <a:prstClr val="black"/>
                </a:solidFill>
                <a:latin typeface=" Arial"/>
              </a:rPr>
              <a:t>Leitersburg</a:t>
            </a:r>
            <a:r>
              <a:rPr lang="en-US" sz="1100" dirty="0">
                <a:solidFill>
                  <a:prstClr val="black"/>
                </a:solidFill>
                <a:latin typeface=" Arial"/>
              </a:rPr>
              <a:t> Pike</a:t>
            </a:r>
          </a:p>
          <a:p>
            <a:pPr lvl="0" defTabSz="914400">
              <a:defRPr/>
            </a:pPr>
            <a:r>
              <a:rPr lang="en-US" sz="1100" dirty="0">
                <a:solidFill>
                  <a:prstClr val="black"/>
                </a:solidFill>
                <a:latin typeface=" Arial"/>
              </a:rPr>
              <a:t>Hagerstown, MD  21740</a:t>
            </a:r>
          </a:p>
          <a:p>
            <a:pPr lvl="0" defTabSz="914400">
              <a:defRPr/>
            </a:pPr>
            <a:r>
              <a:rPr lang="en-US" sz="1100" dirty="0">
                <a:solidFill>
                  <a:prstClr val="black"/>
                </a:solidFill>
                <a:latin typeface=" Arial"/>
              </a:rPr>
              <a:t>240-608-4900</a:t>
            </a:r>
          </a:p>
          <a:p>
            <a:pPr lvl="0" defTabSz="914400">
              <a:defRPr/>
            </a:pPr>
            <a:endParaRPr lang="en-US" sz="1100" dirty="0">
              <a:solidFill>
                <a:prstClr val="black"/>
              </a:solidFill>
              <a:latin typeface=" Arial"/>
            </a:endParaRPr>
          </a:p>
          <a:p>
            <a:pPr lvl="0" defTabSz="914400">
              <a:defRPr/>
            </a:pPr>
            <a:r>
              <a:rPr lang="en-US" sz="1100" dirty="0">
                <a:solidFill>
                  <a:prstClr val="black"/>
                </a:solidFill>
                <a:latin typeface=" Arial"/>
              </a:rPr>
              <a:t>Regal Valley Mall</a:t>
            </a:r>
          </a:p>
          <a:p>
            <a:pPr lvl="0" defTabSz="914400">
              <a:defRPr/>
            </a:pPr>
            <a:r>
              <a:rPr lang="en-US" sz="1100" dirty="0">
                <a:solidFill>
                  <a:prstClr val="black"/>
                </a:solidFill>
                <a:latin typeface=" Arial"/>
              </a:rPr>
              <a:t>17301 Valley Mall Road</a:t>
            </a:r>
          </a:p>
          <a:p>
            <a:pPr lvl="0" defTabSz="914400">
              <a:defRPr/>
            </a:pPr>
            <a:r>
              <a:rPr lang="en-US" sz="1100" dirty="0">
                <a:solidFill>
                  <a:prstClr val="black"/>
                </a:solidFill>
                <a:latin typeface=" Arial"/>
              </a:rPr>
              <a:t>Hagerstown, MD 21740</a:t>
            </a:r>
          </a:p>
          <a:p>
            <a:pPr lvl="0" defTabSz="914400">
              <a:defRPr/>
            </a:pPr>
            <a:r>
              <a:rPr lang="en-US" sz="1100" dirty="0">
                <a:solidFill>
                  <a:prstClr val="black"/>
                </a:solidFill>
                <a:latin typeface=" Arial"/>
              </a:rPr>
              <a:t>844-462-7342</a:t>
            </a:r>
          </a:p>
        </p:txBody>
      </p:sp>
      <p:sp>
        <p:nvSpPr>
          <p:cNvPr id="9" name="TextBox 8">
            <a:extLst>
              <a:ext uri="{FF2B5EF4-FFF2-40B4-BE49-F238E27FC236}">
                <a16:creationId xmlns:a16="http://schemas.microsoft.com/office/drawing/2014/main" id="{6C386308-3F41-267C-27EA-A0C33900A71A}"/>
              </a:ext>
            </a:extLst>
          </p:cNvPr>
          <p:cNvSpPr txBox="1"/>
          <p:nvPr/>
        </p:nvSpPr>
        <p:spPr>
          <a:xfrm>
            <a:off x="397042" y="4884821"/>
            <a:ext cx="914400" cy="914400"/>
          </a:xfrm>
          <a:prstGeom prst="rect">
            <a:avLst/>
          </a:prstGeom>
          <a:noFill/>
        </p:spPr>
        <p:txBody>
          <a:bodyPr wrap="none" lIns="0" tIns="0" rIns="0" bIns="0" rtlCol="0">
            <a:noAutofit/>
          </a:bodyPr>
          <a:lstStyle/>
          <a:p>
            <a:pPr marL="182880" indent="-182880">
              <a:lnSpc>
                <a:spcPct val="95000"/>
              </a:lnSpc>
              <a:spcBef>
                <a:spcPts val="1000"/>
              </a:spcBef>
              <a:buSzPct val="100000"/>
              <a:buFont typeface="Arial"/>
              <a:buChar char="▪"/>
            </a:pPr>
            <a:endParaRPr lang="en-US" sz="1700" dirty="0"/>
          </a:p>
        </p:txBody>
      </p:sp>
      <p:sp>
        <p:nvSpPr>
          <p:cNvPr id="10" name="TextBox 9">
            <a:extLst>
              <a:ext uri="{FF2B5EF4-FFF2-40B4-BE49-F238E27FC236}">
                <a16:creationId xmlns:a16="http://schemas.microsoft.com/office/drawing/2014/main" id="{494C5EB8-467A-B8D3-4874-EEB82CED2C5F}"/>
              </a:ext>
            </a:extLst>
          </p:cNvPr>
          <p:cNvSpPr txBox="1"/>
          <p:nvPr/>
        </p:nvSpPr>
        <p:spPr>
          <a:xfrm>
            <a:off x="1099889" y="3374858"/>
            <a:ext cx="2466474" cy="1744579"/>
          </a:xfrm>
          <a:prstGeom prst="rect">
            <a:avLst/>
          </a:prstGeom>
          <a:noFill/>
        </p:spPr>
        <p:txBody>
          <a:bodyPr wrap="square" lIns="0" tIns="0" rIns="0" bIns="0" rtlCol="0">
            <a:noAutofit/>
          </a:bodyPr>
          <a:lstStyle/>
          <a:p>
            <a:pPr lvl="0" defTabSz="914400">
              <a:defRPr/>
            </a:pPr>
            <a:r>
              <a:rPr lang="en-US" sz="1100" b="1" u="sng" dirty="0">
                <a:solidFill>
                  <a:prstClr val="black"/>
                </a:solidFill>
                <a:latin typeface=" Arial"/>
              </a:rPr>
              <a:t>AMUSEMENT CENTER</a:t>
            </a:r>
          </a:p>
          <a:p>
            <a:pPr lvl="0" defTabSz="914400">
              <a:defRPr/>
            </a:pPr>
            <a:endParaRPr lang="en-US" sz="1100" u="sng" dirty="0">
              <a:solidFill>
                <a:prstClr val="black"/>
              </a:solidFill>
              <a:latin typeface=" Arial"/>
            </a:endParaRPr>
          </a:p>
          <a:p>
            <a:pPr lvl="0" defTabSz="914400">
              <a:defRPr/>
            </a:pPr>
            <a:r>
              <a:rPr lang="en-US" sz="1100" dirty="0" err="1">
                <a:solidFill>
                  <a:prstClr val="black"/>
                </a:solidFill>
                <a:latin typeface=" Arial"/>
              </a:rPr>
              <a:t>Cluggy’s</a:t>
            </a:r>
            <a:r>
              <a:rPr lang="en-US" sz="1100" dirty="0">
                <a:solidFill>
                  <a:prstClr val="black"/>
                </a:solidFill>
                <a:latin typeface=" Arial"/>
              </a:rPr>
              <a:t> Family Amusement Center</a:t>
            </a:r>
          </a:p>
          <a:p>
            <a:pPr lvl="0" defTabSz="914400">
              <a:defRPr/>
            </a:pPr>
            <a:r>
              <a:rPr lang="en-US" sz="1100" dirty="0">
                <a:solidFill>
                  <a:prstClr val="black"/>
                </a:solidFill>
                <a:latin typeface=" Arial"/>
              </a:rPr>
              <a:t>393 </a:t>
            </a:r>
            <a:r>
              <a:rPr lang="en-US" sz="1100" dirty="0" err="1">
                <a:solidFill>
                  <a:prstClr val="black"/>
                </a:solidFill>
                <a:latin typeface=" Arial"/>
              </a:rPr>
              <a:t>Beddington</a:t>
            </a:r>
            <a:r>
              <a:rPr lang="en-US" sz="1100" dirty="0">
                <a:solidFill>
                  <a:prstClr val="black"/>
                </a:solidFill>
                <a:latin typeface=" Arial"/>
              </a:rPr>
              <a:t> Blvd</a:t>
            </a:r>
          </a:p>
          <a:p>
            <a:pPr lvl="0" defTabSz="914400">
              <a:defRPr/>
            </a:pPr>
            <a:r>
              <a:rPr lang="en-US" sz="1100" dirty="0">
                <a:solidFill>
                  <a:prstClr val="black"/>
                </a:solidFill>
                <a:latin typeface=" Arial"/>
              </a:rPr>
              <a:t>Chambersburg, PA 17201</a:t>
            </a:r>
          </a:p>
          <a:p>
            <a:pPr lvl="0" defTabSz="914400">
              <a:defRPr/>
            </a:pPr>
            <a:r>
              <a:rPr lang="en-US" sz="1100" dirty="0">
                <a:solidFill>
                  <a:prstClr val="black"/>
                </a:solidFill>
                <a:latin typeface=" Arial"/>
              </a:rPr>
              <a:t>717-267-3772</a:t>
            </a:r>
          </a:p>
          <a:p>
            <a:pPr lvl="0" defTabSz="914400">
              <a:defRPr/>
            </a:pPr>
            <a:endParaRPr lang="en-US" sz="1100" dirty="0">
              <a:solidFill>
                <a:prstClr val="black"/>
              </a:solidFill>
              <a:latin typeface=" Arial"/>
            </a:endParaRPr>
          </a:p>
          <a:p>
            <a:pPr lvl="0" defTabSz="914400">
              <a:defRPr/>
            </a:pPr>
            <a:r>
              <a:rPr lang="en-US" sz="1100" dirty="0">
                <a:solidFill>
                  <a:prstClr val="black"/>
                </a:solidFill>
                <a:latin typeface=" Arial"/>
              </a:rPr>
              <a:t>Fun Castle Fun Center </a:t>
            </a:r>
          </a:p>
          <a:p>
            <a:pPr lvl="0" defTabSz="914400">
              <a:defRPr/>
            </a:pPr>
            <a:r>
              <a:rPr lang="en-US" sz="1100" dirty="0">
                <a:solidFill>
                  <a:prstClr val="black"/>
                </a:solidFill>
                <a:latin typeface=" Arial"/>
              </a:rPr>
              <a:t>3054 Buchanan Trail East </a:t>
            </a:r>
          </a:p>
          <a:p>
            <a:pPr lvl="0" defTabSz="914400">
              <a:defRPr/>
            </a:pPr>
            <a:r>
              <a:rPr lang="en-US" sz="1100" dirty="0" err="1">
                <a:solidFill>
                  <a:prstClr val="black"/>
                </a:solidFill>
                <a:latin typeface=" Arial"/>
              </a:rPr>
              <a:t>Greencaslte</a:t>
            </a:r>
            <a:r>
              <a:rPr lang="en-US" sz="1100" dirty="0">
                <a:solidFill>
                  <a:prstClr val="black"/>
                </a:solidFill>
                <a:latin typeface=" Arial"/>
              </a:rPr>
              <a:t>, PA 17225</a:t>
            </a:r>
          </a:p>
          <a:p>
            <a:pPr lvl="0" defTabSz="914400">
              <a:defRPr/>
            </a:pPr>
            <a:r>
              <a:rPr lang="en-US" sz="1100" dirty="0">
                <a:solidFill>
                  <a:prstClr val="black"/>
                </a:solidFill>
                <a:latin typeface=" Arial"/>
              </a:rPr>
              <a:t>717-593-9621</a:t>
            </a:r>
          </a:p>
          <a:p>
            <a:pPr lvl="0" defTabSz="914400">
              <a:defRPr/>
            </a:pPr>
            <a:endParaRPr lang="en-US" sz="1100" dirty="0">
              <a:solidFill>
                <a:prstClr val="black"/>
              </a:solidFill>
              <a:latin typeface=" Arial"/>
            </a:endParaRPr>
          </a:p>
          <a:p>
            <a:pPr lvl="0" defTabSz="914400">
              <a:defRPr/>
            </a:pPr>
            <a:endParaRPr lang="en-US" sz="1100" dirty="0">
              <a:solidFill>
                <a:prstClr val="black"/>
              </a:solidFill>
              <a:latin typeface=" Arial"/>
            </a:endParaRPr>
          </a:p>
          <a:p>
            <a:pPr lvl="0" defTabSz="914400">
              <a:defRPr/>
            </a:pPr>
            <a:endParaRPr lang="en-US" sz="1100" b="1" u="sng" dirty="0">
              <a:solidFill>
                <a:prstClr val="black"/>
              </a:solidFill>
              <a:latin typeface=" Arial"/>
            </a:endParaRPr>
          </a:p>
          <a:p>
            <a:pPr lvl="0" defTabSz="914400">
              <a:defRPr/>
            </a:pPr>
            <a:endParaRPr lang="en-US" sz="1100" b="1" u="sng" dirty="0">
              <a:solidFill>
                <a:prstClr val="black"/>
              </a:solidFill>
              <a:latin typeface=" Arial"/>
            </a:endParaRPr>
          </a:p>
        </p:txBody>
      </p:sp>
      <p:sp>
        <p:nvSpPr>
          <p:cNvPr id="11" name="TextBox 10">
            <a:extLst>
              <a:ext uri="{FF2B5EF4-FFF2-40B4-BE49-F238E27FC236}">
                <a16:creationId xmlns:a16="http://schemas.microsoft.com/office/drawing/2014/main" id="{768FC7AC-F4B5-A31F-D84F-076F67C6B96D}"/>
              </a:ext>
            </a:extLst>
          </p:cNvPr>
          <p:cNvSpPr txBox="1"/>
          <p:nvPr/>
        </p:nvSpPr>
        <p:spPr>
          <a:xfrm>
            <a:off x="529390" y="4247148"/>
            <a:ext cx="4832685" cy="1311442"/>
          </a:xfrm>
          <a:prstGeom prst="rect">
            <a:avLst/>
          </a:prstGeom>
          <a:noFill/>
        </p:spPr>
        <p:txBody>
          <a:bodyPr wrap="none" lIns="0" tIns="0" rIns="0" bIns="0" rtlCol="0">
            <a:noAutofit/>
          </a:bodyPr>
          <a:lstStyle/>
          <a:p>
            <a:pPr marL="182880" indent="-182880">
              <a:lnSpc>
                <a:spcPct val="95000"/>
              </a:lnSpc>
              <a:spcBef>
                <a:spcPts val="1000"/>
              </a:spcBef>
              <a:buSzPct val="100000"/>
              <a:buFont typeface="Arial"/>
              <a:buChar char="▪"/>
            </a:pPr>
            <a:endParaRPr lang="en-US" sz="1700" dirty="0"/>
          </a:p>
        </p:txBody>
      </p:sp>
      <p:sp>
        <p:nvSpPr>
          <p:cNvPr id="12" name="TextBox 11">
            <a:extLst>
              <a:ext uri="{FF2B5EF4-FFF2-40B4-BE49-F238E27FC236}">
                <a16:creationId xmlns:a16="http://schemas.microsoft.com/office/drawing/2014/main" id="{FE5601B3-1763-676B-EB05-10D7B8F51EF2}"/>
              </a:ext>
            </a:extLst>
          </p:cNvPr>
          <p:cNvSpPr txBox="1"/>
          <p:nvPr/>
        </p:nvSpPr>
        <p:spPr>
          <a:xfrm>
            <a:off x="3566362" y="1215190"/>
            <a:ext cx="2683042" cy="3056021"/>
          </a:xfrm>
          <a:prstGeom prst="rect">
            <a:avLst/>
          </a:prstGeom>
          <a:noFill/>
        </p:spPr>
        <p:txBody>
          <a:bodyPr wrap="square" lIns="0" tIns="0" rIns="0" bIns="0" rtlCol="0">
            <a:noAutofit/>
          </a:bodyPr>
          <a:lstStyle/>
          <a:p>
            <a:pPr lvl="0" defTabSz="914400">
              <a:defRPr/>
            </a:pPr>
            <a:r>
              <a:rPr lang="en-US" sz="1100" b="1" u="sng" dirty="0">
                <a:latin typeface=" Arial"/>
              </a:rPr>
              <a:t>GOLF COURSES</a:t>
            </a:r>
          </a:p>
          <a:p>
            <a:pPr lvl="0" defTabSz="914400">
              <a:defRPr/>
            </a:pPr>
            <a:endParaRPr lang="en-US" sz="1100" u="sng" dirty="0">
              <a:latin typeface=" Arial"/>
            </a:endParaRPr>
          </a:p>
          <a:p>
            <a:pPr lvl="0" defTabSz="914400">
              <a:defRPr/>
            </a:pPr>
            <a:r>
              <a:rPr lang="en-US" sz="1100" dirty="0">
                <a:latin typeface=" Arial"/>
              </a:rPr>
              <a:t>Penn National Golf Club &amp; Inn</a:t>
            </a:r>
          </a:p>
          <a:p>
            <a:pPr lvl="0" defTabSz="914400">
              <a:defRPr/>
            </a:pPr>
            <a:r>
              <a:rPr lang="en-US" sz="1100" dirty="0">
                <a:latin typeface=" Arial"/>
              </a:rPr>
              <a:t>18-hole golf course </a:t>
            </a:r>
          </a:p>
          <a:p>
            <a:pPr lvl="0" defTabSz="914400">
              <a:defRPr/>
            </a:pPr>
            <a:r>
              <a:rPr lang="en-US" sz="1100" dirty="0">
                <a:latin typeface=" Arial"/>
              </a:rPr>
              <a:t>3720 Club House Dr.</a:t>
            </a:r>
          </a:p>
          <a:p>
            <a:pPr lvl="0" defTabSz="914400">
              <a:defRPr/>
            </a:pPr>
            <a:r>
              <a:rPr lang="en-US" sz="1100" dirty="0">
                <a:latin typeface=" Arial"/>
              </a:rPr>
              <a:t>Fayetteville, PA 17222</a:t>
            </a:r>
          </a:p>
          <a:p>
            <a:pPr lvl="0" defTabSz="914400">
              <a:defRPr/>
            </a:pPr>
            <a:r>
              <a:rPr lang="en-US" sz="1100" dirty="0">
                <a:latin typeface=" Arial"/>
              </a:rPr>
              <a:t>717-352-2400</a:t>
            </a:r>
          </a:p>
          <a:p>
            <a:pPr lvl="0" defTabSz="914400">
              <a:defRPr/>
            </a:pPr>
            <a:endParaRPr lang="en-US" sz="1100" dirty="0">
              <a:latin typeface=" Arial"/>
            </a:endParaRPr>
          </a:p>
          <a:p>
            <a:pPr lvl="0" defTabSz="914400">
              <a:defRPr/>
            </a:pPr>
            <a:r>
              <a:rPr lang="en-US" sz="1100" dirty="0" err="1">
                <a:latin typeface=" Arial"/>
              </a:rPr>
              <a:t>Conocodell</a:t>
            </a:r>
            <a:r>
              <a:rPr lang="en-US" sz="1100" dirty="0">
                <a:latin typeface=" Arial"/>
              </a:rPr>
              <a:t> Golf Club</a:t>
            </a:r>
          </a:p>
          <a:p>
            <a:pPr lvl="0" defTabSz="914400">
              <a:defRPr/>
            </a:pPr>
            <a:r>
              <a:rPr lang="en-US" sz="1100" dirty="0">
                <a:latin typeface=" Arial"/>
              </a:rPr>
              <a:t>nine-hole golf course</a:t>
            </a:r>
          </a:p>
          <a:p>
            <a:pPr lvl="0" defTabSz="914400">
              <a:defRPr/>
            </a:pPr>
            <a:r>
              <a:rPr lang="en-US" sz="1100" dirty="0">
                <a:latin typeface=" Arial"/>
              </a:rPr>
              <a:t>112 Coldspring Rd</a:t>
            </a:r>
          </a:p>
          <a:p>
            <a:pPr lvl="0" defTabSz="914400">
              <a:defRPr/>
            </a:pPr>
            <a:r>
              <a:rPr lang="en-US" sz="1100" dirty="0">
                <a:latin typeface=" Arial"/>
              </a:rPr>
              <a:t>Fayetteville, PA 17222</a:t>
            </a:r>
          </a:p>
          <a:p>
            <a:pPr lvl="0" defTabSz="914400">
              <a:defRPr/>
            </a:pPr>
            <a:r>
              <a:rPr lang="en-US" sz="1100" dirty="0">
                <a:latin typeface=" Arial"/>
              </a:rPr>
              <a:t>717-352-3222</a:t>
            </a:r>
          </a:p>
          <a:p>
            <a:pPr lvl="0" defTabSz="914400">
              <a:defRPr/>
            </a:pPr>
            <a:endParaRPr lang="en-US" sz="1100" dirty="0">
              <a:latin typeface=" Arial"/>
            </a:endParaRPr>
          </a:p>
          <a:p>
            <a:pPr lvl="0" defTabSz="914400">
              <a:defRPr/>
            </a:pPr>
            <a:r>
              <a:rPr lang="en-US" sz="1100" dirty="0">
                <a:latin typeface=" Arial"/>
              </a:rPr>
              <a:t>Caledonia Golf Club </a:t>
            </a:r>
          </a:p>
          <a:p>
            <a:pPr defTabSz="914400">
              <a:defRPr/>
            </a:pPr>
            <a:r>
              <a:rPr lang="en-US" sz="1100" dirty="0">
                <a:latin typeface=" Arial"/>
              </a:rPr>
              <a:t>18-hole golf course </a:t>
            </a:r>
          </a:p>
          <a:p>
            <a:pPr lvl="0" defTabSz="914400">
              <a:defRPr/>
            </a:pPr>
            <a:r>
              <a:rPr lang="en-US" sz="1100" dirty="0">
                <a:latin typeface=" Arial"/>
              </a:rPr>
              <a:t>9515 Golf Course Road</a:t>
            </a:r>
          </a:p>
          <a:p>
            <a:pPr lvl="0" defTabSz="914400">
              <a:defRPr/>
            </a:pPr>
            <a:r>
              <a:rPr lang="en-US" sz="1100" dirty="0">
                <a:latin typeface=" Arial"/>
              </a:rPr>
              <a:t>Fayetteville, PA 17222</a:t>
            </a:r>
          </a:p>
          <a:p>
            <a:pPr lvl="0" defTabSz="914400">
              <a:defRPr/>
            </a:pPr>
            <a:r>
              <a:rPr lang="en-US" sz="1100" dirty="0">
                <a:latin typeface=" Arial"/>
              </a:rPr>
              <a:t>717-352-7271</a:t>
            </a:r>
          </a:p>
          <a:p>
            <a:pPr lvl="0" defTabSz="914400">
              <a:defRPr/>
            </a:pPr>
            <a:endParaRPr lang="en-US" sz="1100" dirty="0">
              <a:solidFill>
                <a:prstClr val="black"/>
              </a:solidFill>
              <a:latin typeface=" Arial"/>
            </a:endParaRPr>
          </a:p>
        </p:txBody>
      </p:sp>
      <p:sp>
        <p:nvSpPr>
          <p:cNvPr id="13" name="TextBox 12">
            <a:extLst>
              <a:ext uri="{FF2B5EF4-FFF2-40B4-BE49-F238E27FC236}">
                <a16:creationId xmlns:a16="http://schemas.microsoft.com/office/drawing/2014/main" id="{198FCACC-0ACD-392B-525C-A00112372DCD}"/>
              </a:ext>
            </a:extLst>
          </p:cNvPr>
          <p:cNvSpPr txBox="1"/>
          <p:nvPr/>
        </p:nvSpPr>
        <p:spPr>
          <a:xfrm>
            <a:off x="5796215" y="1215190"/>
            <a:ext cx="2249906" cy="4475748"/>
          </a:xfrm>
          <a:prstGeom prst="rect">
            <a:avLst/>
          </a:prstGeom>
          <a:noFill/>
        </p:spPr>
        <p:txBody>
          <a:bodyPr wrap="square" lIns="0" tIns="0" rIns="0" bIns="0" rtlCol="0">
            <a:noAutofit/>
          </a:bodyPr>
          <a:lstStyle/>
          <a:p>
            <a:pPr lvl="0" defTabSz="914400">
              <a:defRPr/>
            </a:pPr>
            <a:r>
              <a:rPr lang="en-US" sz="1100" b="1" u="sng" dirty="0">
                <a:solidFill>
                  <a:prstClr val="black"/>
                </a:solidFill>
                <a:latin typeface="+mj-lt"/>
              </a:rPr>
              <a:t>FITNESS CENTERS</a:t>
            </a:r>
          </a:p>
          <a:p>
            <a:pPr lvl="0" defTabSz="914400">
              <a:defRPr/>
            </a:pPr>
            <a:endParaRPr lang="en-US" sz="1100" b="1" dirty="0">
              <a:solidFill>
                <a:prstClr val="black"/>
              </a:solidFill>
              <a:latin typeface="+mj-lt"/>
            </a:endParaRPr>
          </a:p>
          <a:p>
            <a:r>
              <a:rPr lang="en-US" sz="1100" dirty="0">
                <a:latin typeface="+mj-lt"/>
                <a:cs typeface="Arial" panose="020B0604020202020204" pitchFamily="34" charset="0"/>
              </a:rPr>
              <a:t>Alpha Fitness</a:t>
            </a:r>
          </a:p>
          <a:p>
            <a:r>
              <a:rPr lang="en-US" sz="1100" dirty="0">
                <a:latin typeface="+mj-lt"/>
                <a:cs typeface="Arial" panose="020B0604020202020204" pitchFamily="34" charset="0"/>
              </a:rPr>
              <a:t>100 Sunset Boulevard W. </a:t>
            </a:r>
          </a:p>
          <a:p>
            <a:r>
              <a:rPr lang="en-US" sz="1100" dirty="0">
                <a:latin typeface="+mj-lt"/>
                <a:cs typeface="Arial" panose="020B0604020202020204" pitchFamily="34" charset="0"/>
              </a:rPr>
              <a:t>Chambersburg, PA 17201</a:t>
            </a:r>
          </a:p>
          <a:p>
            <a:pPr defTabSz="914400">
              <a:defRPr/>
            </a:pPr>
            <a:r>
              <a:rPr lang="en-US" sz="1100" dirty="0">
                <a:latin typeface="+mj-lt"/>
                <a:cs typeface="Arial" panose="020B0604020202020204" pitchFamily="34" charset="0"/>
              </a:rPr>
              <a:t>717-261-0077</a:t>
            </a:r>
          </a:p>
          <a:p>
            <a:endParaRPr lang="en-US" sz="1100" dirty="0">
              <a:latin typeface="+mj-lt"/>
              <a:cs typeface="Arial" panose="020B0604020202020204" pitchFamily="34" charset="0"/>
            </a:endParaRPr>
          </a:p>
          <a:p>
            <a:r>
              <a:rPr lang="en-US" sz="1100" dirty="0">
                <a:latin typeface="+mj-lt"/>
                <a:cs typeface="Arial" panose="020B0604020202020204" pitchFamily="34" charset="0"/>
              </a:rPr>
              <a:t>Chambersburg Fitness Center</a:t>
            </a:r>
          </a:p>
          <a:p>
            <a:r>
              <a:rPr lang="en-US" sz="1100" dirty="0">
                <a:latin typeface="+mj-lt"/>
                <a:cs typeface="Arial" panose="020B0604020202020204" pitchFamily="34" charset="0"/>
              </a:rPr>
              <a:t>810 Wayne Ave</a:t>
            </a:r>
          </a:p>
          <a:p>
            <a:r>
              <a:rPr lang="en-US" sz="1100" dirty="0">
                <a:latin typeface="+mj-lt"/>
                <a:cs typeface="Arial" panose="020B0604020202020204" pitchFamily="34" charset="0"/>
              </a:rPr>
              <a:t>Chambersburg, PA 17201</a:t>
            </a:r>
          </a:p>
          <a:p>
            <a:r>
              <a:rPr lang="en-US" sz="1100" dirty="0">
                <a:latin typeface="+mj-lt"/>
                <a:cs typeface="Arial" panose="020B0604020202020204" pitchFamily="34" charset="0"/>
              </a:rPr>
              <a:t>717-267-2291</a:t>
            </a:r>
          </a:p>
          <a:p>
            <a:endParaRPr lang="en-US" sz="1100" dirty="0">
              <a:latin typeface="+mj-lt"/>
              <a:cs typeface="Arial" panose="020B0604020202020204" pitchFamily="34" charset="0"/>
            </a:endParaRPr>
          </a:p>
          <a:p>
            <a:r>
              <a:rPr lang="en-US" sz="1100" dirty="0">
                <a:latin typeface="+mj-lt"/>
                <a:cs typeface="Arial" panose="020B0604020202020204" pitchFamily="34" charset="0"/>
              </a:rPr>
              <a:t>Chambersburg YMCA</a:t>
            </a:r>
          </a:p>
          <a:p>
            <a:r>
              <a:rPr lang="en-US" sz="1100" dirty="0">
                <a:latin typeface="+mj-lt"/>
                <a:cs typeface="Arial" panose="020B0604020202020204" pitchFamily="34" charset="0"/>
              </a:rPr>
              <a:t>570 East McKinley Street</a:t>
            </a:r>
          </a:p>
          <a:p>
            <a:r>
              <a:rPr lang="en-US" sz="1100" dirty="0">
                <a:latin typeface="+mj-lt"/>
                <a:cs typeface="Arial" panose="020B0604020202020204" pitchFamily="34" charset="0"/>
              </a:rPr>
              <a:t>Chambersburg, PA 17201</a:t>
            </a:r>
          </a:p>
          <a:p>
            <a:r>
              <a:rPr lang="en-US" sz="1100" dirty="0">
                <a:latin typeface="+mj-lt"/>
                <a:cs typeface="Arial" panose="020B0604020202020204" pitchFamily="34" charset="0"/>
              </a:rPr>
              <a:t>717-263-8508</a:t>
            </a:r>
          </a:p>
          <a:p>
            <a:endParaRPr lang="en-US" sz="1100" dirty="0">
              <a:latin typeface="+mj-lt"/>
              <a:cs typeface="Arial" panose="020B0604020202020204" pitchFamily="34" charset="0"/>
            </a:endParaRPr>
          </a:p>
          <a:p>
            <a:r>
              <a:rPr lang="en-US" sz="1100" dirty="0">
                <a:latin typeface="+mj-lt"/>
                <a:cs typeface="Arial" panose="020B0604020202020204" pitchFamily="34" charset="0"/>
              </a:rPr>
              <a:t>Planet Fitness</a:t>
            </a:r>
          </a:p>
          <a:p>
            <a:r>
              <a:rPr lang="en-US" sz="1100" dirty="0">
                <a:latin typeface="+mj-lt"/>
                <a:cs typeface="Arial" panose="020B0604020202020204" pitchFamily="34" charset="0"/>
              </a:rPr>
              <a:t>1695 Lincoln Way East</a:t>
            </a:r>
          </a:p>
          <a:p>
            <a:r>
              <a:rPr lang="en-US" sz="1100" dirty="0">
                <a:latin typeface="+mj-lt"/>
                <a:cs typeface="Arial" panose="020B0604020202020204" pitchFamily="34" charset="0"/>
              </a:rPr>
              <a:t>Chambersburg, PA 17202 </a:t>
            </a:r>
          </a:p>
          <a:p>
            <a:r>
              <a:rPr lang="en-US" sz="1100" dirty="0">
                <a:latin typeface="+mj-lt"/>
                <a:cs typeface="Arial" panose="020B0604020202020204" pitchFamily="34" charset="0"/>
              </a:rPr>
              <a:t>717-261-9980</a:t>
            </a:r>
          </a:p>
          <a:p>
            <a:endParaRPr lang="en-US" sz="1100" dirty="0">
              <a:latin typeface="+mj-lt"/>
              <a:cs typeface="Arial" panose="020B0604020202020204" pitchFamily="34" charset="0"/>
            </a:endParaRPr>
          </a:p>
          <a:p>
            <a:r>
              <a:rPr lang="en-US" sz="1100" dirty="0">
                <a:latin typeface="+mj-lt"/>
                <a:cs typeface="Arial" panose="020B0604020202020204" pitchFamily="34" charset="0"/>
              </a:rPr>
              <a:t>WellSpan Results Fitness </a:t>
            </a:r>
          </a:p>
          <a:p>
            <a:r>
              <a:rPr lang="en-US" sz="1100" dirty="0">
                <a:latin typeface="+mj-lt"/>
                <a:cs typeface="Arial" panose="020B0604020202020204" pitchFamily="34" charset="0"/>
              </a:rPr>
              <a:t>1600 Orchard Drive</a:t>
            </a:r>
          </a:p>
          <a:p>
            <a:r>
              <a:rPr lang="en-US" sz="1100" dirty="0">
                <a:latin typeface="+mj-lt"/>
                <a:cs typeface="Arial" panose="020B0604020202020204" pitchFamily="34" charset="0"/>
              </a:rPr>
              <a:t>Chambersburg, PA  17201</a:t>
            </a:r>
          </a:p>
        </p:txBody>
      </p:sp>
      <p:sp>
        <p:nvSpPr>
          <p:cNvPr id="14" name="TextBox 13">
            <a:extLst>
              <a:ext uri="{FF2B5EF4-FFF2-40B4-BE49-F238E27FC236}">
                <a16:creationId xmlns:a16="http://schemas.microsoft.com/office/drawing/2014/main" id="{AD155223-1931-66A4-0445-B0B48F4CD04D}"/>
              </a:ext>
            </a:extLst>
          </p:cNvPr>
          <p:cNvSpPr txBox="1"/>
          <p:nvPr/>
        </p:nvSpPr>
        <p:spPr>
          <a:xfrm>
            <a:off x="998574" y="291728"/>
            <a:ext cx="10499652" cy="646331"/>
          </a:xfrm>
          <a:prstGeom prst="rect">
            <a:avLst/>
          </a:prstGeom>
          <a:noFill/>
        </p:spPr>
        <p:txBody>
          <a:bodyPr wrap="square">
            <a:spAutoFit/>
          </a:bodyPr>
          <a:lstStyle/>
          <a:p>
            <a:r>
              <a:rPr lang="en-US" sz="3600" dirty="0"/>
              <a:t>THINGS TO DO</a:t>
            </a:r>
          </a:p>
        </p:txBody>
      </p:sp>
      <p:sp>
        <p:nvSpPr>
          <p:cNvPr id="16" name="AutoShape 8" descr="Workout free fitness and exercise clipart clip art pictures graphics 4 ...">
            <a:extLst>
              <a:ext uri="{FF2B5EF4-FFF2-40B4-BE49-F238E27FC236}">
                <a16:creationId xmlns:a16="http://schemas.microsoft.com/office/drawing/2014/main" id="{73D7B462-B1BE-6534-4D03-90E89A7980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0" descr="fitness clipart - Clip Art Library">
            <a:extLst>
              <a:ext uri="{FF2B5EF4-FFF2-40B4-BE49-F238E27FC236}">
                <a16:creationId xmlns:a16="http://schemas.microsoft.com/office/drawing/2014/main" id="{1E184F52-FA50-46F6-E11B-10B90861956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5467DC12-B617-0B77-199E-8C2F547F32FC}"/>
              </a:ext>
            </a:extLst>
          </p:cNvPr>
          <p:cNvSpPr txBox="1"/>
          <p:nvPr/>
        </p:nvSpPr>
        <p:spPr>
          <a:xfrm>
            <a:off x="8763000" y="1476375"/>
            <a:ext cx="2735226" cy="3200400"/>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This listing represents only a small portion of things to do in the  Letterkenny Army Depot area and is intended for reference only.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An expanded listing of local things to do in Franklin County may be found by visiting </a:t>
            </a:r>
            <a:r>
              <a:rPr kumimoji="0" lang="en-US" sz="1400" b="0"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Explore Franklin County’s</a:t>
            </a: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 “ Do, Dine and Stay” section of the organization's website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hlinkClick r:id="rId4"/>
              </a:rPr>
              <a:t>https://dodinestay.com/listing-category/do/</a:t>
            </a: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182880" indent="-182880">
              <a:lnSpc>
                <a:spcPct val="95000"/>
              </a:lnSpc>
              <a:spcBef>
                <a:spcPts val="1000"/>
              </a:spcBef>
              <a:buSzPct val="100000"/>
              <a:buFont typeface="Arial"/>
              <a:buChar char="▪"/>
            </a:pPr>
            <a:endParaRPr lang="en-US" sz="1700" dirty="0"/>
          </a:p>
        </p:txBody>
      </p:sp>
    </p:spTree>
    <p:extLst>
      <p:ext uri="{BB962C8B-B14F-4D97-AF65-F5344CB8AC3E}">
        <p14:creationId xmlns:p14="http://schemas.microsoft.com/office/powerpoint/2010/main" val="51872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1CD2F4-EC77-B1AC-12B2-D7A0388FE8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01B730-B59C-95DF-9E5C-A103212E83CD}"/>
              </a:ext>
            </a:extLst>
          </p:cNvPr>
          <p:cNvSpPr txBox="1"/>
          <p:nvPr/>
        </p:nvSpPr>
        <p:spPr>
          <a:xfrm>
            <a:off x="8069179" y="1432864"/>
            <a:ext cx="3725779" cy="2825188"/>
          </a:xfrm>
          <a:prstGeom prst="rect">
            <a:avLst/>
          </a:prstGeom>
          <a:solidFill>
            <a:schemeClr val="bg2"/>
          </a:solidFill>
          <a:ln>
            <a:solidFill>
              <a:srgbClr val="221F20"/>
            </a:solidFill>
          </a:ln>
        </p:spPr>
        <p:txBody>
          <a:bodyPr wrap="square" lIns="0" tIns="0" rIns="0" bIns="0" rtlCol="0">
            <a:noAutofit/>
          </a:bodyPr>
          <a:lstStyle/>
          <a:p>
            <a:pPr algn="ctr"/>
            <a:endParaRPr lang="en-US" sz="1400" b="1"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BAF1DC1-BFB9-CFB9-89E3-CC1582A34E11}"/>
              </a:ext>
            </a:extLst>
          </p:cNvPr>
          <p:cNvSpPr txBox="1"/>
          <p:nvPr/>
        </p:nvSpPr>
        <p:spPr>
          <a:xfrm>
            <a:off x="529390" y="6200046"/>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7" name="TextBox 6">
            <a:extLst>
              <a:ext uri="{FF2B5EF4-FFF2-40B4-BE49-F238E27FC236}">
                <a16:creationId xmlns:a16="http://schemas.microsoft.com/office/drawing/2014/main" id="{21069716-95E6-658B-6F19-9A0A73600BEA}"/>
              </a:ext>
            </a:extLst>
          </p:cNvPr>
          <p:cNvSpPr txBox="1"/>
          <p:nvPr/>
        </p:nvSpPr>
        <p:spPr>
          <a:xfrm>
            <a:off x="1099888" y="1215190"/>
            <a:ext cx="2530003" cy="992301"/>
          </a:xfrm>
          <a:prstGeom prst="rect">
            <a:avLst/>
          </a:prstGeom>
          <a:noFill/>
        </p:spPr>
        <p:txBody>
          <a:bodyPr wrap="square" lIns="0" tIns="0" rIns="0" bIns="0" rtlCol="0">
            <a:noAutofit/>
          </a:bodyPr>
          <a:lstStyle/>
          <a:p>
            <a:pPr lvl="0" defTabSz="914400">
              <a:defRPr/>
            </a:pPr>
            <a:r>
              <a:rPr lang="en-US" sz="1100" b="1" u="sng" dirty="0">
                <a:solidFill>
                  <a:prstClr val="black"/>
                </a:solidFill>
                <a:latin typeface=" Arial"/>
              </a:rPr>
              <a:t>HOSPITAL</a:t>
            </a:r>
          </a:p>
          <a:p>
            <a:pPr lvl="0" defTabSz="914400">
              <a:defRPr/>
            </a:pPr>
            <a:endParaRPr lang="en-US" sz="1100" dirty="0">
              <a:solidFill>
                <a:prstClr val="black"/>
              </a:solidFill>
              <a:latin typeface=" Arial"/>
            </a:endParaRPr>
          </a:p>
          <a:p>
            <a:pPr lvl="0" defTabSz="914400">
              <a:defRPr/>
            </a:pPr>
            <a:r>
              <a:rPr lang="en-US" sz="1100" dirty="0">
                <a:solidFill>
                  <a:prstClr val="black"/>
                </a:solidFill>
                <a:latin typeface=" Arial"/>
              </a:rPr>
              <a:t>WellSpan Chambersburg Hospital </a:t>
            </a:r>
          </a:p>
          <a:p>
            <a:pPr lvl="0" defTabSz="914400">
              <a:defRPr/>
            </a:pPr>
            <a:r>
              <a:rPr lang="en-US" sz="1100" dirty="0">
                <a:solidFill>
                  <a:prstClr val="black"/>
                </a:solidFill>
                <a:latin typeface=" Arial"/>
              </a:rPr>
              <a:t>112 N 7</a:t>
            </a:r>
            <a:r>
              <a:rPr lang="en-US" sz="1100" baseline="30000" dirty="0">
                <a:solidFill>
                  <a:prstClr val="black"/>
                </a:solidFill>
                <a:latin typeface=" Arial"/>
              </a:rPr>
              <a:t>th</a:t>
            </a:r>
            <a:r>
              <a:rPr lang="en-US" sz="1100" dirty="0">
                <a:solidFill>
                  <a:prstClr val="black"/>
                </a:solidFill>
                <a:latin typeface=" Arial"/>
              </a:rPr>
              <a:t> Street</a:t>
            </a:r>
          </a:p>
          <a:p>
            <a:pPr lvl="0" defTabSz="914400">
              <a:defRPr/>
            </a:pPr>
            <a:r>
              <a:rPr lang="en-US" sz="1100" dirty="0">
                <a:solidFill>
                  <a:prstClr val="black"/>
                </a:solidFill>
                <a:latin typeface=" Arial"/>
              </a:rPr>
              <a:t>Chambersburg, PA  17201</a:t>
            </a:r>
          </a:p>
          <a:p>
            <a:pPr lvl="0" defTabSz="914400">
              <a:defRPr/>
            </a:pPr>
            <a:r>
              <a:rPr lang="en-US" sz="1100" dirty="0">
                <a:solidFill>
                  <a:prstClr val="black"/>
                </a:solidFill>
                <a:latin typeface=" Arial"/>
              </a:rPr>
              <a:t>717-267-3000</a:t>
            </a:r>
          </a:p>
          <a:p>
            <a:pPr lvl="0" defTabSz="914400">
              <a:defRPr/>
            </a:pPr>
            <a:r>
              <a:rPr lang="en-US" sz="1100" dirty="0">
                <a:solidFill>
                  <a:prstClr val="black"/>
                </a:solidFill>
                <a:latin typeface=" Arial"/>
              </a:rPr>
              <a:t>Hours: Open 24 Hours</a:t>
            </a:r>
          </a:p>
        </p:txBody>
      </p:sp>
      <p:sp>
        <p:nvSpPr>
          <p:cNvPr id="9" name="TextBox 8">
            <a:extLst>
              <a:ext uri="{FF2B5EF4-FFF2-40B4-BE49-F238E27FC236}">
                <a16:creationId xmlns:a16="http://schemas.microsoft.com/office/drawing/2014/main" id="{8F49106E-C221-0DEC-33A2-CCD46815939A}"/>
              </a:ext>
            </a:extLst>
          </p:cNvPr>
          <p:cNvSpPr txBox="1"/>
          <p:nvPr/>
        </p:nvSpPr>
        <p:spPr>
          <a:xfrm>
            <a:off x="397042" y="4884821"/>
            <a:ext cx="914400" cy="914400"/>
          </a:xfrm>
          <a:prstGeom prst="rect">
            <a:avLst/>
          </a:prstGeom>
          <a:noFill/>
        </p:spPr>
        <p:txBody>
          <a:bodyPr wrap="none" lIns="0" tIns="0" rIns="0" bIns="0" rtlCol="0">
            <a:noAutofit/>
          </a:bodyPr>
          <a:lstStyle/>
          <a:p>
            <a:pPr marL="182880" indent="-182880">
              <a:lnSpc>
                <a:spcPct val="95000"/>
              </a:lnSpc>
              <a:spcBef>
                <a:spcPts val="1000"/>
              </a:spcBef>
              <a:buSzPct val="100000"/>
              <a:buFont typeface="Arial"/>
              <a:buChar char="▪"/>
            </a:pPr>
            <a:endParaRPr lang="en-US" sz="1700" dirty="0"/>
          </a:p>
        </p:txBody>
      </p:sp>
      <p:sp>
        <p:nvSpPr>
          <p:cNvPr id="10" name="TextBox 9">
            <a:extLst>
              <a:ext uri="{FF2B5EF4-FFF2-40B4-BE49-F238E27FC236}">
                <a16:creationId xmlns:a16="http://schemas.microsoft.com/office/drawing/2014/main" id="{F41EE671-6EE2-1E97-3D69-2F176838738C}"/>
              </a:ext>
            </a:extLst>
          </p:cNvPr>
          <p:cNvSpPr txBox="1"/>
          <p:nvPr/>
        </p:nvSpPr>
        <p:spPr>
          <a:xfrm>
            <a:off x="4427621" y="1215190"/>
            <a:ext cx="3031957" cy="2825188"/>
          </a:xfrm>
          <a:prstGeom prst="rect">
            <a:avLst/>
          </a:prstGeom>
          <a:noFill/>
        </p:spPr>
        <p:txBody>
          <a:bodyPr wrap="square" lIns="0" tIns="0" rIns="0" bIns="0" rtlCol="0">
            <a:noAutofit/>
          </a:bodyPr>
          <a:lstStyle/>
          <a:p>
            <a:pPr lvl="0" defTabSz="914400">
              <a:defRPr/>
            </a:pPr>
            <a:r>
              <a:rPr lang="en-US" sz="1100" b="1" u="sng" dirty="0">
                <a:solidFill>
                  <a:prstClr val="black"/>
                </a:solidFill>
                <a:latin typeface=" Arial"/>
              </a:rPr>
              <a:t>URGENT CARE FACILITIES</a:t>
            </a:r>
          </a:p>
          <a:p>
            <a:pPr lvl="0" defTabSz="914400">
              <a:defRPr/>
            </a:pPr>
            <a:endParaRPr lang="en-US" sz="1100" u="sng" dirty="0">
              <a:solidFill>
                <a:prstClr val="black"/>
              </a:solidFill>
              <a:latin typeface=" Arial"/>
            </a:endParaRPr>
          </a:p>
          <a:p>
            <a:pPr lvl="0" defTabSz="914400">
              <a:defRPr/>
            </a:pPr>
            <a:r>
              <a:rPr lang="en-US" sz="1100" dirty="0">
                <a:solidFill>
                  <a:prstClr val="black"/>
                </a:solidFill>
                <a:latin typeface=" Arial"/>
              </a:rPr>
              <a:t>WellSpan Urgent Care</a:t>
            </a:r>
          </a:p>
          <a:p>
            <a:pPr lvl="0" defTabSz="914400">
              <a:defRPr/>
            </a:pPr>
            <a:r>
              <a:rPr lang="en-US" sz="1100" dirty="0">
                <a:solidFill>
                  <a:prstClr val="black"/>
                </a:solidFill>
                <a:latin typeface=" Arial"/>
              </a:rPr>
              <a:t>1000 Norland Avenue</a:t>
            </a:r>
          </a:p>
          <a:p>
            <a:pPr lvl="0" defTabSz="914400">
              <a:defRPr/>
            </a:pPr>
            <a:r>
              <a:rPr lang="en-US" sz="1100" dirty="0">
                <a:solidFill>
                  <a:prstClr val="black"/>
                </a:solidFill>
                <a:latin typeface=" Arial"/>
              </a:rPr>
              <a:t>Chambersburg, PA 17201</a:t>
            </a:r>
          </a:p>
          <a:p>
            <a:pPr lvl="0" defTabSz="914400">
              <a:defRPr/>
            </a:pPr>
            <a:r>
              <a:rPr lang="en-US" sz="1100" dirty="0">
                <a:solidFill>
                  <a:prstClr val="black"/>
                </a:solidFill>
                <a:latin typeface=" Arial"/>
              </a:rPr>
              <a:t>717-267-6363</a:t>
            </a:r>
          </a:p>
          <a:p>
            <a:pPr lvl="0" defTabSz="914400">
              <a:defRPr/>
            </a:pPr>
            <a:r>
              <a:rPr lang="en-US" sz="1100" dirty="0">
                <a:solidFill>
                  <a:prstClr val="black"/>
                </a:solidFill>
                <a:latin typeface=" Arial"/>
              </a:rPr>
              <a:t>Hours: Monday – Sunday – 8:00 am – 8:00 pm</a:t>
            </a:r>
          </a:p>
          <a:p>
            <a:pPr lvl="0" defTabSz="914400">
              <a:defRPr/>
            </a:pPr>
            <a:endParaRPr lang="en-US" sz="1100" dirty="0">
              <a:solidFill>
                <a:prstClr val="black"/>
              </a:solidFill>
              <a:latin typeface=" Arial"/>
            </a:endParaRPr>
          </a:p>
          <a:p>
            <a:pPr lvl="0" defTabSz="914400">
              <a:defRPr/>
            </a:pPr>
            <a:r>
              <a:rPr lang="en-US" sz="1100" dirty="0">
                <a:solidFill>
                  <a:prstClr val="black"/>
                </a:solidFill>
                <a:latin typeface=" Arial"/>
              </a:rPr>
              <a:t>Keystone Urgent Care</a:t>
            </a:r>
          </a:p>
          <a:p>
            <a:pPr lvl="0" defTabSz="914400">
              <a:defRPr/>
            </a:pPr>
            <a:r>
              <a:rPr lang="en-US" sz="1100" dirty="0">
                <a:solidFill>
                  <a:prstClr val="black"/>
                </a:solidFill>
                <a:latin typeface=" Arial"/>
              </a:rPr>
              <a:t>111 Chambers Hill Drive, Suite 100</a:t>
            </a:r>
          </a:p>
          <a:p>
            <a:pPr lvl="0" defTabSz="914400">
              <a:defRPr/>
            </a:pPr>
            <a:r>
              <a:rPr lang="en-US" sz="1100" dirty="0">
                <a:solidFill>
                  <a:prstClr val="black"/>
                </a:solidFill>
                <a:latin typeface=" Arial"/>
              </a:rPr>
              <a:t>Chambersburg, PA  17201</a:t>
            </a:r>
          </a:p>
          <a:p>
            <a:pPr lvl="0" defTabSz="914400">
              <a:defRPr/>
            </a:pPr>
            <a:r>
              <a:rPr lang="en-US" sz="1100" dirty="0">
                <a:solidFill>
                  <a:prstClr val="black"/>
                </a:solidFill>
                <a:latin typeface=" Arial"/>
              </a:rPr>
              <a:t>717-709-7979</a:t>
            </a:r>
          </a:p>
          <a:p>
            <a:pPr lvl="0" defTabSz="914400">
              <a:defRPr/>
            </a:pPr>
            <a:r>
              <a:rPr lang="en-US" sz="1100" dirty="0">
                <a:solidFill>
                  <a:prstClr val="black"/>
                </a:solidFill>
                <a:latin typeface=" Arial"/>
              </a:rPr>
              <a:t>Hours: Monday – Sunday – 7:00 am – 7:00 pm </a:t>
            </a:r>
          </a:p>
          <a:p>
            <a:pPr lvl="0" defTabSz="914400">
              <a:defRPr/>
            </a:pPr>
            <a:endParaRPr lang="en-US" sz="1100" dirty="0">
              <a:solidFill>
                <a:prstClr val="black"/>
              </a:solidFill>
              <a:latin typeface=" Arial"/>
            </a:endParaRPr>
          </a:p>
          <a:p>
            <a:pPr lvl="0" defTabSz="914400">
              <a:defRPr/>
            </a:pPr>
            <a:r>
              <a:rPr lang="en-US" sz="1100" dirty="0">
                <a:solidFill>
                  <a:prstClr val="black"/>
                </a:solidFill>
                <a:latin typeface=" Arial"/>
              </a:rPr>
              <a:t>Keystone Urgent Care – Catherine Street</a:t>
            </a:r>
          </a:p>
          <a:p>
            <a:pPr lvl="0" defTabSz="914400">
              <a:defRPr/>
            </a:pPr>
            <a:r>
              <a:rPr lang="en-US" sz="1100" dirty="0">
                <a:solidFill>
                  <a:prstClr val="black"/>
                </a:solidFill>
                <a:latin typeface=" Arial"/>
              </a:rPr>
              <a:t>133 W Catherine Street, Suite 100 </a:t>
            </a:r>
          </a:p>
          <a:p>
            <a:pPr lvl="0" defTabSz="914400">
              <a:defRPr/>
            </a:pPr>
            <a:r>
              <a:rPr lang="en-US" sz="1100" dirty="0">
                <a:solidFill>
                  <a:prstClr val="black"/>
                </a:solidFill>
                <a:latin typeface=" Arial"/>
              </a:rPr>
              <a:t>Chambersburg, PA 17201</a:t>
            </a:r>
          </a:p>
          <a:p>
            <a:pPr lvl="0" defTabSz="914400">
              <a:defRPr/>
            </a:pPr>
            <a:r>
              <a:rPr lang="en-US" sz="1100" dirty="0">
                <a:solidFill>
                  <a:prstClr val="black"/>
                </a:solidFill>
                <a:latin typeface=" Arial"/>
              </a:rPr>
              <a:t>717-261-4933</a:t>
            </a:r>
          </a:p>
          <a:p>
            <a:pPr lvl="0" defTabSz="914400">
              <a:defRPr/>
            </a:pPr>
            <a:r>
              <a:rPr lang="en-US" sz="1100" dirty="0">
                <a:solidFill>
                  <a:prstClr val="black"/>
                </a:solidFill>
                <a:latin typeface=" Arial"/>
              </a:rPr>
              <a:t>Hours: Monday – Friday – 7:00 am – 7:00 pm </a:t>
            </a:r>
          </a:p>
          <a:p>
            <a:pPr lvl="0" defTabSz="914400">
              <a:defRPr/>
            </a:pPr>
            <a:endParaRPr lang="en-US" sz="1100" dirty="0">
              <a:solidFill>
                <a:prstClr val="black"/>
              </a:solidFill>
              <a:latin typeface=" Arial"/>
            </a:endParaRPr>
          </a:p>
          <a:p>
            <a:pPr lvl="0" defTabSz="914400">
              <a:defRPr/>
            </a:pPr>
            <a:endParaRPr lang="en-US" sz="1100" dirty="0">
              <a:solidFill>
                <a:prstClr val="black"/>
              </a:solidFill>
              <a:latin typeface=" Arial"/>
            </a:endParaRPr>
          </a:p>
          <a:p>
            <a:pPr lvl="0" defTabSz="914400">
              <a:defRPr/>
            </a:pPr>
            <a:endParaRPr lang="en-US" sz="1100" b="1" u="sng" dirty="0">
              <a:solidFill>
                <a:prstClr val="black"/>
              </a:solidFill>
              <a:latin typeface=" Arial"/>
            </a:endParaRPr>
          </a:p>
          <a:p>
            <a:pPr lvl="0" defTabSz="914400">
              <a:defRPr/>
            </a:pPr>
            <a:endParaRPr lang="en-US" sz="1100" b="1" u="sng" dirty="0">
              <a:solidFill>
                <a:prstClr val="black"/>
              </a:solidFill>
              <a:latin typeface=" Arial"/>
            </a:endParaRPr>
          </a:p>
        </p:txBody>
      </p:sp>
      <p:sp>
        <p:nvSpPr>
          <p:cNvPr id="14" name="TextBox 13">
            <a:extLst>
              <a:ext uri="{FF2B5EF4-FFF2-40B4-BE49-F238E27FC236}">
                <a16:creationId xmlns:a16="http://schemas.microsoft.com/office/drawing/2014/main" id="{7FCE9783-D830-FDD9-9F72-ACA2E226CB9F}"/>
              </a:ext>
            </a:extLst>
          </p:cNvPr>
          <p:cNvSpPr txBox="1"/>
          <p:nvPr/>
        </p:nvSpPr>
        <p:spPr>
          <a:xfrm>
            <a:off x="998574" y="291728"/>
            <a:ext cx="10499652" cy="646331"/>
          </a:xfrm>
          <a:prstGeom prst="rect">
            <a:avLst/>
          </a:prstGeom>
          <a:noFill/>
        </p:spPr>
        <p:txBody>
          <a:bodyPr wrap="square">
            <a:spAutoFit/>
          </a:bodyPr>
          <a:lstStyle/>
          <a:p>
            <a:r>
              <a:rPr lang="en-US" sz="3600" dirty="0"/>
              <a:t>MEDICAL FACILITIES</a:t>
            </a:r>
          </a:p>
        </p:txBody>
      </p:sp>
      <p:sp>
        <p:nvSpPr>
          <p:cNvPr id="16" name="AutoShape 8" descr="Workout free fitness and exercise clipart clip art pictures graphics 4 ...">
            <a:extLst>
              <a:ext uri="{FF2B5EF4-FFF2-40B4-BE49-F238E27FC236}">
                <a16:creationId xmlns:a16="http://schemas.microsoft.com/office/drawing/2014/main" id="{31B196A9-7D8E-7BD9-A6F0-BCA7F49411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0" descr="fitness clipart - Clip Art Library">
            <a:extLst>
              <a:ext uri="{FF2B5EF4-FFF2-40B4-BE49-F238E27FC236}">
                <a16:creationId xmlns:a16="http://schemas.microsoft.com/office/drawing/2014/main" id="{220D56A8-AEEA-1411-00EF-DA3D9E2D9D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C709F3E5-110A-5B28-C119-7C102ABE7360}"/>
              </a:ext>
            </a:extLst>
          </p:cNvPr>
          <p:cNvSpPr txBox="1"/>
          <p:nvPr/>
        </p:nvSpPr>
        <p:spPr>
          <a:xfrm>
            <a:off x="8172449" y="1533525"/>
            <a:ext cx="3533775" cy="2647949"/>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This listing represents only a small portion of medical facilities in the immediate area and is intended for reference only.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An expanded listing of healthy living may be found by visiting </a:t>
            </a:r>
            <a:r>
              <a:rPr kumimoji="0" lang="en-US" sz="1400" b="0"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Explore Franklin County’s</a:t>
            </a: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 Healthy Living in PA’s section of the organization's website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hlinkClick r:id="rId4"/>
              </a:rPr>
              <a:t>https://www.explorefranklincountypa.com/healthy-living-in-franklin-county-pa/</a:t>
            </a: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558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E0652-8CC5-2276-F1CA-43BA6D47A747}"/>
              </a:ext>
            </a:extLst>
          </p:cNvPr>
          <p:cNvSpPr txBox="1"/>
          <p:nvPr/>
        </p:nvSpPr>
        <p:spPr>
          <a:xfrm>
            <a:off x="926432" y="6295182"/>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graphicFrame>
        <p:nvGraphicFramePr>
          <p:cNvPr id="3" name="Table 2">
            <a:extLst>
              <a:ext uri="{FF2B5EF4-FFF2-40B4-BE49-F238E27FC236}">
                <a16:creationId xmlns:a16="http://schemas.microsoft.com/office/drawing/2014/main" id="{D7C7D340-CAB0-FAE8-CF28-2D28FDEA26FF}"/>
              </a:ext>
            </a:extLst>
          </p:cNvPr>
          <p:cNvGraphicFramePr>
            <a:graphicFrameLocks noGrp="1"/>
          </p:cNvGraphicFramePr>
          <p:nvPr>
            <p:extLst>
              <p:ext uri="{D42A27DB-BD31-4B8C-83A1-F6EECF244321}">
                <p14:modId xmlns:p14="http://schemas.microsoft.com/office/powerpoint/2010/main" val="1125872735"/>
              </p:ext>
            </p:extLst>
          </p:nvPr>
        </p:nvGraphicFramePr>
        <p:xfrm>
          <a:off x="926432" y="777240"/>
          <a:ext cx="10324586" cy="5303520"/>
        </p:xfrm>
        <a:graphic>
          <a:graphicData uri="http://schemas.openxmlformats.org/drawingml/2006/table">
            <a:tbl>
              <a:tblPr firstRow="1" bandRow="1">
                <a:tableStyleId>{5C22544A-7EE6-4342-B048-85BDC9FD1C3A}</a:tableStyleId>
              </a:tblPr>
              <a:tblGrid>
                <a:gridCol w="5501296">
                  <a:extLst>
                    <a:ext uri="{9D8B030D-6E8A-4147-A177-3AD203B41FA5}">
                      <a16:colId xmlns:a16="http://schemas.microsoft.com/office/drawing/2014/main" val="4033609092"/>
                    </a:ext>
                  </a:extLst>
                </a:gridCol>
                <a:gridCol w="4823290">
                  <a:extLst>
                    <a:ext uri="{9D8B030D-6E8A-4147-A177-3AD203B41FA5}">
                      <a16:colId xmlns:a16="http://schemas.microsoft.com/office/drawing/2014/main" val="443775559"/>
                    </a:ext>
                  </a:extLst>
                </a:gridCol>
              </a:tblGrid>
              <a:tr h="404528">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ID/CAC Badge Office </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267-8751</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 Appointment Only</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 Provides CAC/MILITARY IDs Updates</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 (DEERS) Defense Enrollment Eligibility Reporting System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200" b="0" dirty="0">
                          <a:solidFill>
                            <a:schemeClr val="tx1"/>
                          </a:solidFill>
                          <a:latin typeface="Arial" panose="020B0604020202020204" pitchFamily="34" charset="0"/>
                          <a:cs typeface="Arial" panose="020B0604020202020204" pitchFamily="34" charset="0"/>
                        </a:rPr>
                        <a:t>Public Affairs Office</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267-5482</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Email PA Office</a:t>
                      </a:r>
                      <a:r>
                        <a:rPr lang="en-US" sz="1200" b="0" dirty="0">
                          <a:solidFill>
                            <a:schemeClr val="tx1"/>
                          </a:solidFill>
                          <a:latin typeface="Arial" panose="020B0604020202020204" pitchFamily="34" charset="0"/>
                          <a:cs typeface="Arial" panose="020B0604020202020204" pitchFamily="34" charset="0"/>
                        </a:rPr>
                        <a:t>: usarmy.letterkenny.usamc.list.public-affairs-office@army.mil</a:t>
                      </a:r>
                      <a:br>
                        <a:rPr lang="en-US" sz="1200" b="0" dirty="0">
                          <a:solidFill>
                            <a:schemeClr val="tx1"/>
                          </a:solidFill>
                          <a:latin typeface="Arial" panose="020B0604020202020204" pitchFamily="34" charset="0"/>
                          <a:cs typeface="Arial" panose="020B0604020202020204" pitchFamily="34" charset="0"/>
                        </a:rPr>
                      </a:br>
                      <a:r>
                        <a:rPr lang="en-US" sz="1200" b="0" i="1" dirty="0">
                          <a:solidFill>
                            <a:schemeClr val="tx1"/>
                          </a:solidFill>
                          <a:latin typeface="Arial" panose="020B0604020202020204" pitchFamily="34" charset="0"/>
                          <a:cs typeface="Arial" panose="020B0604020202020204" pitchFamily="34" charset="0"/>
                        </a:rPr>
                        <a:t>Please allow up to 48 hours for all media inquiry responses.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237788"/>
                  </a:ext>
                </a:extLst>
              </a:tr>
              <a:tr h="370840">
                <a:tc>
                  <a:txBody>
                    <a:bodyPr/>
                    <a:lstStyle/>
                    <a:p>
                      <a:pPr fontAlgn="t"/>
                      <a:r>
                        <a:rPr lang="en-US" sz="1200" b="0" dirty="0">
                          <a:solidFill>
                            <a:schemeClr val="tx1"/>
                          </a:solidFill>
                          <a:latin typeface="Arial" panose="020B0604020202020204" pitchFamily="34" charset="0"/>
                          <a:cs typeface="Arial" panose="020B0604020202020204" pitchFamily="34" charset="0"/>
                        </a:rPr>
                        <a:t>Police, Fire, Ambulance, Emergency: 911 (Franklin County Dispatch) * </a:t>
                      </a:r>
                    </a:p>
                    <a:p>
                      <a:pPr fontAlgn="t"/>
                      <a:r>
                        <a:rPr lang="en-US" sz="1200" b="0" dirty="0">
                          <a:solidFill>
                            <a:schemeClr val="tx1"/>
                          </a:solidFill>
                          <a:latin typeface="Arial" panose="020B0604020202020204" pitchFamily="34" charset="0"/>
                          <a:cs typeface="Arial" panose="020B0604020202020204" pitchFamily="34" charset="0"/>
                        </a:rPr>
                        <a:t>*</a:t>
                      </a:r>
                      <a:r>
                        <a:rPr lang="en-US" sz="1000" b="0" i="1" dirty="0">
                          <a:solidFill>
                            <a:schemeClr val="tx1"/>
                          </a:solidFill>
                          <a:latin typeface="Arial" panose="020B0604020202020204" pitchFamily="34" charset="0"/>
                          <a:cs typeface="Arial" panose="020B0604020202020204" pitchFamily="34" charset="0"/>
                        </a:rPr>
                        <a:t>Advise that you are on Letterkenny Army Depot Property. </a:t>
                      </a:r>
                    </a:p>
                    <a:p>
                      <a:pPr fontAlgn="t"/>
                      <a:r>
                        <a:rPr lang="en-US" sz="1200" b="0" dirty="0">
                          <a:solidFill>
                            <a:schemeClr val="tx1"/>
                          </a:solidFill>
                          <a:latin typeface="Arial" panose="020B0604020202020204" pitchFamily="34" charset="0"/>
                          <a:cs typeface="Arial" panose="020B0604020202020204" pitchFamily="34" charset="0"/>
                        </a:rPr>
                        <a:t>LEAD Police Desk: 717-267-8800</a:t>
                      </a:r>
                    </a:p>
                    <a:p>
                      <a:pPr lvl="0">
                        <a:defRPr/>
                      </a:pP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1200" b="0" dirty="0">
                          <a:solidFill>
                            <a:schemeClr val="tx1"/>
                          </a:solidFill>
                          <a:latin typeface="Arial" panose="020B0604020202020204" pitchFamily="34" charset="0"/>
                          <a:cs typeface="Arial" panose="020B0604020202020204" pitchFamily="34" charset="0"/>
                        </a:rPr>
                        <a:t>Protocol Office </a:t>
                      </a:r>
                    </a:p>
                    <a:p>
                      <a:pPr fontAlgn="t"/>
                      <a:r>
                        <a:rPr lang="en-US" sz="1200" b="0" dirty="0">
                          <a:solidFill>
                            <a:schemeClr val="tx1"/>
                          </a:solidFill>
                          <a:latin typeface="Arial" panose="020B0604020202020204" pitchFamily="34" charset="0"/>
                          <a:cs typeface="Arial" panose="020B0604020202020204" pitchFamily="34" charset="0"/>
                        </a:rPr>
                        <a:t>(717) 267-9741</a:t>
                      </a:r>
                    </a:p>
                    <a:p>
                      <a:pPr fontAlgn="t"/>
                      <a:r>
                        <a:rPr lang="en-US" sz="1200" b="0" dirty="0">
                          <a:solidFill>
                            <a:schemeClr val="tx1"/>
                          </a:solidFill>
                          <a:latin typeface="Arial" panose="020B0604020202020204" pitchFamily="34" charset="0"/>
                          <a:cs typeface="Arial" panose="020B0604020202020204" pitchFamily="34" charset="0"/>
                        </a:rPr>
                        <a:t>Email Protocol Office: </a:t>
                      </a:r>
                    </a:p>
                    <a:p>
                      <a:pPr fontAlgn="t"/>
                      <a:r>
                        <a:rPr lang="en-US" sz="1200" b="0" dirty="0">
                          <a:solidFill>
                            <a:schemeClr val="tx1"/>
                          </a:solidFill>
                          <a:latin typeface="Arial" panose="020B0604020202020204" pitchFamily="34" charset="0"/>
                          <a:cs typeface="Arial" panose="020B0604020202020204" pitchFamily="34" charset="0"/>
                          <a:hlinkClick r:id="rId5"/>
                        </a:rPr>
                        <a:t>usarmy.letterkenny.usamc.mbx.protocol@army.mil</a:t>
                      </a:r>
                      <a:endParaRPr lang="en-US" sz="1200" b="0" dirty="0">
                        <a:solidFill>
                          <a:schemeClr val="tx1"/>
                        </a:solidFill>
                        <a:latin typeface="Arial" panose="020B0604020202020204" pitchFamily="34" charset="0"/>
                        <a:cs typeface="Arial" panose="020B0604020202020204" pitchFamily="34" charset="0"/>
                      </a:endParaRPr>
                    </a:p>
                    <a:p>
                      <a:pPr fontAlgn="t"/>
                      <a:r>
                        <a:rPr lang="en-US" sz="1200" b="0" i="1" dirty="0">
                          <a:solidFill>
                            <a:schemeClr val="tx1"/>
                          </a:solidFill>
                          <a:latin typeface="Arial" panose="020B0604020202020204" pitchFamily="34" charset="0"/>
                          <a:cs typeface="Arial" panose="020B0604020202020204" pitchFamily="34" charset="0"/>
                        </a:rPr>
                        <a:t>Please allow up to 48 hours for all media inquiry responses.</a:t>
                      </a: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2867210"/>
                  </a:ext>
                </a:extLst>
              </a:tr>
              <a:tr h="370840">
                <a:tc>
                  <a:txBody>
                    <a:bodyPr/>
                    <a:lstStyle/>
                    <a:p>
                      <a:pPr lvl="0">
                        <a:defRPr/>
                      </a:pPr>
                      <a:r>
                        <a:rPr lang="en-US" sz="1200" b="0" dirty="0">
                          <a:solidFill>
                            <a:schemeClr val="tx1"/>
                          </a:solidFill>
                          <a:latin typeface="Arial" panose="020B0604020202020204" pitchFamily="34" charset="0"/>
                          <a:cs typeface="Arial" panose="020B0604020202020204" pitchFamily="34" charset="0"/>
                        </a:rPr>
                        <a:t>Letterkenny Army Depot (Information)</a:t>
                      </a:r>
                    </a:p>
                    <a:p>
                      <a:pPr lvl="0">
                        <a:defRPr/>
                      </a:pPr>
                      <a:r>
                        <a:rPr lang="en-US" sz="1200" b="0" dirty="0">
                          <a:solidFill>
                            <a:schemeClr val="tx1"/>
                          </a:solidFill>
                          <a:latin typeface="Arial" panose="020B0604020202020204" pitchFamily="34" charset="0"/>
                          <a:cs typeface="Arial" panose="020B0604020202020204" pitchFamily="34" charset="0"/>
                        </a:rPr>
                        <a:t>(717) 267-8111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EEO Office</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267-5427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665741"/>
                  </a:ext>
                </a:extLst>
              </a:tr>
              <a:tr h="370840">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Letterkenny Army Depot status</a:t>
                      </a:r>
                    </a:p>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(717) 267-8109 or (717) 267-8916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LEAD Quality Hotline:</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267-9693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463185"/>
                  </a:ext>
                </a:extLst>
              </a:tr>
              <a:tr h="370840">
                <a:tc>
                  <a:txBody>
                    <a:bodyPr/>
                    <a:lstStyle/>
                    <a:p>
                      <a:pPr>
                        <a:defRPr/>
                      </a:pPr>
                      <a:r>
                        <a:rPr lang="en-US" sz="1200" b="0" dirty="0">
                          <a:solidFill>
                            <a:schemeClr val="tx1"/>
                          </a:solidFill>
                          <a:latin typeface="Arial" panose="020B0604020202020204" pitchFamily="34" charset="0"/>
                          <a:cs typeface="Arial" panose="020B0604020202020204" pitchFamily="34" charset="0"/>
                        </a:rPr>
                        <a:t>DOIM Technical / Hardware support</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Monday - Friday: 0600-1700</a:t>
                      </a:r>
                    </a:p>
                    <a:p>
                      <a:pPr>
                        <a:defRPr/>
                      </a:pPr>
                      <a:r>
                        <a:rPr lang="en-US" sz="1200" b="0" dirty="0">
                          <a:solidFill>
                            <a:schemeClr val="tx1"/>
                          </a:solidFill>
                          <a:latin typeface="Arial" panose="020B0604020202020204" pitchFamily="34" charset="0"/>
                          <a:cs typeface="Arial" panose="020B0604020202020204" pitchFamily="34" charset="0"/>
                        </a:rPr>
                        <a:t>(717) 267-8000</a:t>
                      </a:r>
                    </a:p>
                    <a:p>
                      <a:pPr lvl="0">
                        <a:defRPr/>
                      </a:pPr>
                      <a:endParaRPr lang="en-US" sz="12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Letterkenny Army Depot</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US Army Occupational Health Clinic</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267-8017</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FAX (717) 267-5365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840447"/>
                  </a:ext>
                </a:extLst>
              </a:tr>
              <a:tr h="370840">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Hunting &amp; Fishing Status</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Natural Resources Office hotline: (717) 267-8200</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Licensing &amp; Other inquiries: (717)-267-8674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Sexual Assault Hotline</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(240) 674-2802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325217"/>
                  </a:ext>
                </a:extLst>
              </a:tr>
              <a:tr h="370840">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Truck Driver Hotline Number</a:t>
                      </a:r>
                      <a:br>
                        <a:rPr lang="en-US" sz="1200" b="0">
                          <a:solidFill>
                            <a:schemeClr val="tx1"/>
                          </a:solidFill>
                          <a:latin typeface="Arial" panose="020B0604020202020204" pitchFamily="34" charset="0"/>
                          <a:cs typeface="Arial" panose="020B0604020202020204" pitchFamily="34" charset="0"/>
                        </a:rPr>
                      </a:br>
                      <a:r>
                        <a:rPr lang="en-US" sz="1200" b="0">
                          <a:solidFill>
                            <a:schemeClr val="tx1"/>
                          </a:solidFill>
                          <a:latin typeface="Arial" panose="020B0604020202020204" pitchFamily="34" charset="0"/>
                          <a:cs typeface="Arial" panose="020B0604020202020204" pitchFamily="34" charset="0"/>
                        </a:rPr>
                        <a:t>(717) 267-5220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LEAD Law Enforcement Division</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267-8800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137809"/>
                  </a:ext>
                </a:extLst>
              </a:tr>
              <a:tr h="370840">
                <a:tc>
                  <a:txBody>
                    <a:bodyPr/>
                    <a:lstStyle/>
                    <a:p>
                      <a:pPr marL="0" marR="0" lvl="0" indent="0" algn="l" defTabSz="342891"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Union Office NFFE 1429</a:t>
                      </a:r>
                      <a:br>
                        <a:rPr lang="en-US" sz="1200" b="0">
                          <a:solidFill>
                            <a:schemeClr val="tx1"/>
                          </a:solidFill>
                          <a:latin typeface="Arial" panose="020B0604020202020204" pitchFamily="34" charset="0"/>
                          <a:cs typeface="Arial" panose="020B0604020202020204" pitchFamily="34" charset="0"/>
                        </a:rPr>
                      </a:br>
                      <a:r>
                        <a:rPr lang="en-US" sz="1200" b="0">
                          <a:solidFill>
                            <a:schemeClr val="tx1"/>
                          </a:solidFill>
                          <a:latin typeface="Arial" panose="020B0604020202020204" pitchFamily="34" charset="0"/>
                          <a:cs typeface="Arial" panose="020B0604020202020204" pitchFamily="34" charset="0"/>
                        </a:rPr>
                        <a:t>(717) 267-5286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200" b="0" dirty="0">
                          <a:solidFill>
                            <a:schemeClr val="tx1"/>
                          </a:solidFill>
                          <a:latin typeface="Arial" panose="020B0604020202020204" pitchFamily="34" charset="0"/>
                          <a:cs typeface="Arial" panose="020B0604020202020204" pitchFamily="34" charset="0"/>
                        </a:rPr>
                        <a:t>Union Office NFFE 1442</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(717) 267-4040 or (717) 267-5819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48569335"/>
                  </a:ext>
                </a:extLst>
              </a:tr>
            </a:tbl>
          </a:graphicData>
        </a:graphic>
      </p:graphicFrame>
      <p:sp>
        <p:nvSpPr>
          <p:cNvPr id="4" name="TextBox 3">
            <a:extLst>
              <a:ext uri="{FF2B5EF4-FFF2-40B4-BE49-F238E27FC236}">
                <a16:creationId xmlns:a16="http://schemas.microsoft.com/office/drawing/2014/main" id="{A3C091BB-9468-FA27-E1C3-3C57474C73FC}"/>
              </a:ext>
            </a:extLst>
          </p:cNvPr>
          <p:cNvSpPr txBox="1"/>
          <p:nvPr/>
        </p:nvSpPr>
        <p:spPr>
          <a:xfrm>
            <a:off x="940981" y="101153"/>
            <a:ext cx="10499652" cy="646331"/>
          </a:xfrm>
          <a:prstGeom prst="rect">
            <a:avLst/>
          </a:prstGeom>
          <a:noFill/>
        </p:spPr>
        <p:txBody>
          <a:bodyPr wrap="square">
            <a:spAutoFit/>
          </a:bodyPr>
          <a:lstStyle/>
          <a:p>
            <a:r>
              <a:rPr lang="en-US" sz="3600" dirty="0"/>
              <a:t>IMPORTANT CONTACTS</a:t>
            </a:r>
          </a:p>
        </p:txBody>
      </p:sp>
      <p:pic>
        <p:nvPicPr>
          <p:cNvPr id="8196" name="Picture 4" descr="Important Information Stock Illustrations – 25,670 Important ...">
            <a:extLst>
              <a:ext uri="{FF2B5EF4-FFF2-40B4-BE49-F238E27FC236}">
                <a16:creationId xmlns:a16="http://schemas.microsoft.com/office/drawing/2014/main" id="{358ED942-EE80-C549-3418-FEB5224843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204" y="3429000"/>
            <a:ext cx="2860310" cy="2023670"/>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68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F5746-34F3-C276-E20D-0626834508C9}"/>
              </a:ext>
            </a:extLst>
          </p:cNvPr>
          <p:cNvSpPr txBox="1"/>
          <p:nvPr/>
        </p:nvSpPr>
        <p:spPr>
          <a:xfrm>
            <a:off x="940981" y="101153"/>
            <a:ext cx="10499652" cy="646331"/>
          </a:xfrm>
          <a:prstGeom prst="rect">
            <a:avLst/>
          </a:prstGeom>
          <a:noFill/>
        </p:spPr>
        <p:txBody>
          <a:bodyPr wrap="square">
            <a:spAutoFit/>
          </a:bodyPr>
          <a:lstStyle/>
          <a:p>
            <a:r>
              <a:rPr lang="en-US" sz="3600" dirty="0"/>
              <a:t>INTERACTIVE CUSTOMER EVALUATION (ICE)</a:t>
            </a:r>
          </a:p>
        </p:txBody>
      </p:sp>
      <p:sp>
        <p:nvSpPr>
          <p:cNvPr id="3" name="TextBox 2">
            <a:extLst>
              <a:ext uri="{FF2B5EF4-FFF2-40B4-BE49-F238E27FC236}">
                <a16:creationId xmlns:a16="http://schemas.microsoft.com/office/drawing/2014/main" id="{7FC6920D-888E-75FE-C0FD-B86E5A9CB811}"/>
              </a:ext>
            </a:extLst>
          </p:cNvPr>
          <p:cNvSpPr txBox="1"/>
          <p:nvPr/>
        </p:nvSpPr>
        <p:spPr>
          <a:xfrm>
            <a:off x="1925426" y="793255"/>
            <a:ext cx="7928134" cy="1936749"/>
          </a:xfrm>
          <a:prstGeom prst="rect">
            <a:avLst/>
          </a:prstGeom>
          <a:solidFill>
            <a:srgbClr val="D1D2D4"/>
          </a:solidFill>
          <a:ln w="95250" cmpd="tri">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sz="2000" b="1" dirty="0">
                <a:latin typeface=" Arial"/>
              </a:rPr>
              <a:t>Welcome to Letterkenny Army Depot! You can rate your experience here and provide us with valuable feedback using the Interactive Customer Evaluation (ICE) website. Please scan the QR code below or click the URL link provided. </a:t>
            </a:r>
          </a:p>
        </p:txBody>
      </p:sp>
      <p:pic>
        <p:nvPicPr>
          <p:cNvPr id="4" name="Picture 3">
            <a:extLst>
              <a:ext uri="{FF2B5EF4-FFF2-40B4-BE49-F238E27FC236}">
                <a16:creationId xmlns:a16="http://schemas.microsoft.com/office/drawing/2014/main" id="{C4943C54-9642-8DA7-3CD2-FB3971CD418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58" b="100000" l="0" r="100000">
                        <a14:foregroundMark x1="8266" y1="12829" x2="13710" y2="5263"/>
                        <a14:foregroundMark x1="53125" y1="11513" x2="91935" y2="15461"/>
                        <a14:foregroundMark x1="91935" y1="47368" x2="64919" y2="56250"/>
                        <a14:foregroundMark x1="51210" y1="84539" x2="87399" y2="85855"/>
                        <a14:foregroundMark x1="89819" y1="8882" x2="80544" y2="6250"/>
                      </a14:backgroundRemoval>
                    </a14:imgEffect>
                  </a14:imgLayer>
                </a14:imgProps>
              </a:ext>
              <a:ext uri="{28A0092B-C50C-407E-A947-70E740481C1C}">
                <a14:useLocalDpi xmlns:a14="http://schemas.microsoft.com/office/drawing/2010/main" val="0"/>
              </a:ext>
            </a:extLst>
          </a:blip>
          <a:stretch>
            <a:fillRect/>
          </a:stretch>
        </p:blipFill>
        <p:spPr>
          <a:xfrm>
            <a:off x="4063627" y="2775775"/>
            <a:ext cx="3441107" cy="1054533"/>
          </a:xfrm>
          <a:prstGeom prst="rect">
            <a:avLst/>
          </a:prstGeom>
        </p:spPr>
      </p:pic>
      <p:sp>
        <p:nvSpPr>
          <p:cNvPr id="5" name="Round Same Side Corner Rectangle 12">
            <a:extLst>
              <a:ext uri="{FF2B5EF4-FFF2-40B4-BE49-F238E27FC236}">
                <a16:creationId xmlns:a16="http://schemas.microsoft.com/office/drawing/2014/main" id="{49B70DF4-759F-57B7-F53A-3B2F7802A511}"/>
              </a:ext>
            </a:extLst>
          </p:cNvPr>
          <p:cNvSpPr/>
          <p:nvPr/>
        </p:nvSpPr>
        <p:spPr>
          <a:xfrm rot="10800000">
            <a:off x="4646463" y="3830308"/>
            <a:ext cx="2486059" cy="2145325"/>
          </a:xfrm>
          <a:prstGeom prst="round2SameRect">
            <a:avLst>
              <a:gd name="adj1" fmla="val 10110"/>
              <a:gd name="adj2" fmla="val 0"/>
            </a:avLst>
          </a:prstGeom>
          <a:solidFill>
            <a:srgbClr val="4472C4">
              <a:lumMod val="75000"/>
            </a:srgbClr>
          </a:solidFill>
          <a:ln w="12700" cap="flat" cmpd="sng" algn="ctr">
            <a:solidFill>
              <a:srgbClr val="E7E6E6">
                <a:lumMod val="90000"/>
              </a:srgbClr>
            </a:solidFill>
            <a:prstDash val="solid"/>
            <a:miter lim="800000"/>
          </a:ln>
          <a:effectLst/>
          <a:scene3d>
            <a:camera prst="orthographicFront"/>
            <a:lightRig rig="threePt" dir="t"/>
          </a:scene3d>
          <a:sp3d>
            <a:bevelT prst="relaxedInse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68B034BD-45B9-A1AF-CE21-37311439EA04}"/>
              </a:ext>
            </a:extLst>
          </p:cNvPr>
          <p:cNvGrpSpPr/>
          <p:nvPr/>
        </p:nvGrpSpPr>
        <p:grpSpPr>
          <a:xfrm>
            <a:off x="5098567" y="4093916"/>
            <a:ext cx="1581849" cy="1581849"/>
            <a:chOff x="3871349" y="4417927"/>
            <a:chExt cx="1581849" cy="1581849"/>
          </a:xfrm>
        </p:grpSpPr>
        <p:sp>
          <p:nvSpPr>
            <p:cNvPr id="7" name="Rectangle 6">
              <a:extLst>
                <a:ext uri="{FF2B5EF4-FFF2-40B4-BE49-F238E27FC236}">
                  <a16:creationId xmlns:a16="http://schemas.microsoft.com/office/drawing/2014/main" id="{3B4EB837-2631-E285-A52D-3167C6139C36}"/>
                </a:ext>
              </a:extLst>
            </p:cNvPr>
            <p:cNvSpPr/>
            <p:nvPr/>
          </p:nvSpPr>
          <p:spPr>
            <a:xfrm>
              <a:off x="3871349" y="4417927"/>
              <a:ext cx="1581849" cy="1581849"/>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creen Clipping">
              <a:extLst>
                <a:ext uri="{FF2B5EF4-FFF2-40B4-BE49-F238E27FC236}">
                  <a16:creationId xmlns:a16="http://schemas.microsoft.com/office/drawing/2014/main" id="{6E9023E2-D906-BA9B-3795-021EF46CA35C}"/>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4063630" y="4610208"/>
              <a:ext cx="1197286" cy="1197286"/>
            </a:xfrm>
            <a:prstGeom prst="rect">
              <a:avLst/>
            </a:prstGeom>
          </p:spPr>
        </p:pic>
      </p:grpSp>
      <p:sp>
        <p:nvSpPr>
          <p:cNvPr id="9" name="Rectangle 8">
            <a:extLst>
              <a:ext uri="{FF2B5EF4-FFF2-40B4-BE49-F238E27FC236}">
                <a16:creationId xmlns:a16="http://schemas.microsoft.com/office/drawing/2014/main" id="{A73B1DB0-0016-ABA6-1823-134F99FF3406}"/>
              </a:ext>
            </a:extLst>
          </p:cNvPr>
          <p:cNvSpPr/>
          <p:nvPr/>
        </p:nvSpPr>
        <p:spPr>
          <a:xfrm>
            <a:off x="3370211" y="5998638"/>
            <a:ext cx="5096267" cy="338554"/>
          </a:xfrm>
          <a:prstGeom prst="rect">
            <a:avLst/>
          </a:prstGeom>
        </p:spPr>
        <p:txBody>
          <a:bodyPr wrap="none">
            <a:spAutoFit/>
          </a:bodyPr>
          <a:lstStyle/>
          <a:p>
            <a:r>
              <a:rPr lang="en-US" sz="1600" b="1" dirty="0">
                <a:latin typeface=" Arial"/>
                <a:hlinkClick r:id="rId7"/>
              </a:rPr>
              <a:t>https://ice.disa.mil/index.cfm?fa=site&amp;site_id=663</a:t>
            </a:r>
            <a:r>
              <a:rPr lang="en-US" sz="1600" b="1" dirty="0">
                <a:latin typeface=" Arial"/>
              </a:rPr>
              <a:t> </a:t>
            </a:r>
          </a:p>
        </p:txBody>
      </p:sp>
      <p:sp>
        <p:nvSpPr>
          <p:cNvPr id="12" name="TextBox 11">
            <a:extLst>
              <a:ext uri="{FF2B5EF4-FFF2-40B4-BE49-F238E27FC236}">
                <a16:creationId xmlns:a16="http://schemas.microsoft.com/office/drawing/2014/main" id="{FC24FB50-B17D-E664-7260-963377A074B1}"/>
              </a:ext>
            </a:extLst>
          </p:cNvPr>
          <p:cNvSpPr txBox="1"/>
          <p:nvPr/>
        </p:nvSpPr>
        <p:spPr>
          <a:xfrm>
            <a:off x="782053" y="6308132"/>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Tree>
    <p:extLst>
      <p:ext uri="{BB962C8B-B14F-4D97-AF65-F5344CB8AC3E}">
        <p14:creationId xmlns:p14="http://schemas.microsoft.com/office/powerpoint/2010/main" val="104292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5F0B8C-5743-7965-E151-6F59B9FBB039}"/>
              </a:ext>
            </a:extLst>
          </p:cNvPr>
          <p:cNvSpPr txBox="1"/>
          <p:nvPr/>
        </p:nvSpPr>
        <p:spPr>
          <a:xfrm>
            <a:off x="161814" y="918336"/>
            <a:ext cx="6787626" cy="5632311"/>
          </a:xfrm>
          <a:prstGeom prst="rect">
            <a:avLst/>
          </a:prstGeom>
          <a:noFill/>
          <a:effectLst>
            <a:softEdge rad="127000"/>
          </a:effectLst>
        </p:spPr>
        <p:txBody>
          <a:bodyPr wrap="square" rtlCol="0">
            <a:spAutoFit/>
          </a:bodyPr>
          <a:lstStyle/>
          <a:p>
            <a:r>
              <a:rPr lang="en-US" sz="1200" b="1" dirty="0">
                <a:latin typeface="Arial" panose="020B0604020202020204" pitchFamily="34" charset="0"/>
                <a:cs typeface="Arial" panose="020B0604020202020204" pitchFamily="34" charset="0"/>
              </a:rPr>
              <a:t>ACCESS CONTROL </a:t>
            </a:r>
            <a:r>
              <a:rPr lang="en-US" sz="1200" dirty="0">
                <a:latin typeface="Arial" panose="020B0604020202020204" pitchFamily="34" charset="0"/>
                <a:cs typeface="Arial" panose="020B0604020202020204" pitchFamily="34" charset="0"/>
              </a:rPr>
              <a:t>–Visitors to the depot are limited to those persons conducting official business at the depot. Official business visitors should report directly to the ID/CAC Badge Office in Building 2 (refer to map on page 4). The ID/CAC Badge Office hours of operation are 6:45 a.m.-3:45 p.m. Monday through Thursday &amp; 6:45 a.m.- 2:45 p.m. every other Friday. Closed for lunch 11:30 a.m. – 12:00 p.m. daily. Official visitors requesting to drive onto the depot must be in possession of a valid driver’s license (REAL ID), current vehicle registration, automobile insurance card and have a valid vehicle inspection sticker appropriately displayed on the vehicle. The official visitor must provide a depot point of contact while at the ID/CAC Badge Office. For more information, please contact the office at 717-267-8003 or 717-267-8055.</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SAFETY INFORMATION </a:t>
            </a:r>
            <a:r>
              <a:rPr lang="en-US" sz="1200" dirty="0">
                <a:latin typeface="Arial" panose="020B0604020202020204" pitchFamily="34" charset="0"/>
                <a:cs typeface="Arial" panose="020B0604020202020204" pitchFamily="34" charset="0"/>
              </a:rPr>
              <a:t>–Closed toe/closed low-heel shoes are required in all shop floor production areas. Safety shoes, safety glasses or other protective equipment may be required in other work areas. Contact your Letterkenny Army Depot point of contact for additional information.</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PERSONAL ELECTRONIC DEVICES (cell phones, laptops, cameras, etc.) </a:t>
            </a:r>
            <a:r>
              <a:rPr lang="en-US" sz="1200" dirty="0">
                <a:latin typeface="Arial" panose="020B0604020202020204" pitchFamily="34" charset="0"/>
                <a:cs typeface="Arial" panose="020B0604020202020204" pitchFamily="34" charset="0"/>
              </a:rPr>
              <a:t>–Personal electronic devices are not permitted in all locations on the depot. Failure to comply with posted personal electronic device restrictions will result in no access granted to that area/building. Contact your Letterkenny Army Depot point of contact for specific information.</a:t>
            </a:r>
          </a:p>
          <a:p>
            <a:endParaRPr lang="en-US" sz="1200" dirty="0">
              <a:latin typeface="Arial" panose="020B0604020202020204" pitchFamily="34" charset="0"/>
              <a:cs typeface="Arial" panose="020B0604020202020204" pitchFamily="34" charset="0"/>
            </a:endParaRPr>
          </a:p>
          <a:p>
            <a:r>
              <a:rPr lang="en-US" sz="1100" b="1" dirty="0">
                <a:solidFill>
                  <a:srgbClr val="FF0000"/>
                </a:solidFill>
                <a:latin typeface="Arial" panose="020B0604020202020204" pitchFamily="34" charset="0"/>
                <a:cs typeface="Arial" panose="020B0604020202020204" pitchFamily="34" charset="0"/>
              </a:rPr>
              <a:t>PROHIBITED PROPERTY ON LETTERKENNY ARMY DEPOT--</a:t>
            </a:r>
          </a:p>
          <a:p>
            <a:r>
              <a:rPr lang="en-US" sz="1100" b="1" dirty="0">
                <a:solidFill>
                  <a:srgbClr val="FF0000"/>
                </a:solidFill>
                <a:latin typeface="Arial" panose="020B0604020202020204" pitchFamily="34" charset="0"/>
                <a:cs typeface="Arial" panose="020B0604020202020204" pitchFamily="34" charset="0"/>
              </a:rPr>
              <a:t>1. ALL FIREARMS AND WEAPONS.</a:t>
            </a:r>
          </a:p>
          <a:p>
            <a:r>
              <a:rPr lang="en-US" sz="1100" b="1" dirty="0">
                <a:solidFill>
                  <a:srgbClr val="FF0000"/>
                </a:solidFill>
                <a:latin typeface="Arial" panose="020B0604020202020204" pitchFamily="34" charset="0"/>
                <a:cs typeface="Arial" panose="020B0604020202020204" pitchFamily="34" charset="0"/>
              </a:rPr>
              <a:t>2. ALL PERSONAL PROTECTION ITEMS SUCH AS STUN GUNS, </a:t>
            </a:r>
          </a:p>
          <a:p>
            <a:r>
              <a:rPr lang="en-US" sz="1100" b="1" dirty="0">
                <a:solidFill>
                  <a:srgbClr val="FF0000"/>
                </a:solidFill>
                <a:latin typeface="Arial" panose="020B0604020202020204" pitchFamily="34" charset="0"/>
                <a:cs typeface="Arial" panose="020B0604020202020204" pitchFamily="34" charset="0"/>
              </a:rPr>
              <a:t>MACE, TEAR GAS, ETC.</a:t>
            </a:r>
          </a:p>
          <a:p>
            <a:r>
              <a:rPr lang="en-US" sz="1100" b="1" dirty="0">
                <a:solidFill>
                  <a:srgbClr val="FF0000"/>
                </a:solidFill>
                <a:latin typeface="Arial" panose="020B0604020202020204" pitchFamily="34" charset="0"/>
                <a:cs typeface="Arial" panose="020B0604020202020204" pitchFamily="34" charset="0"/>
              </a:rPr>
              <a:t>3. EXPLOSIVES IN ANY MANNER OR FORM OR PARTS OF.</a:t>
            </a:r>
          </a:p>
          <a:p>
            <a:r>
              <a:rPr lang="en-US" sz="1100" b="1" dirty="0">
                <a:solidFill>
                  <a:srgbClr val="FF0000"/>
                </a:solidFill>
                <a:latin typeface="Arial" panose="020B0604020202020204" pitchFamily="34" charset="0"/>
                <a:cs typeface="Arial" panose="020B0604020202020204" pitchFamily="34" charset="0"/>
              </a:rPr>
              <a:t>4. DRUGS AND/OR DRUG PARAPHERNALIA.</a:t>
            </a:r>
          </a:p>
          <a:p>
            <a:r>
              <a:rPr lang="en-US" sz="1100" b="1" dirty="0">
                <a:solidFill>
                  <a:srgbClr val="FF0000"/>
                </a:solidFill>
                <a:latin typeface="Arial" panose="020B0604020202020204" pitchFamily="34" charset="0"/>
                <a:cs typeface="Arial" panose="020B0604020202020204" pitchFamily="34" charset="0"/>
              </a:rPr>
              <a:t>5. ALL PERSONAL ELECTRONIC RADIO EQUIPMENT </a:t>
            </a:r>
          </a:p>
          <a:p>
            <a:r>
              <a:rPr lang="en-US" sz="1100" b="1" dirty="0">
                <a:solidFill>
                  <a:srgbClr val="FF0000"/>
                </a:solidFill>
                <a:latin typeface="Arial" panose="020B0604020202020204" pitchFamily="34" charset="0"/>
                <a:cs typeface="Arial" panose="020B0604020202020204" pitchFamily="34" charset="0"/>
              </a:rPr>
              <a:t>NOT APPROVED BY THE FCC.</a:t>
            </a:r>
          </a:p>
          <a:p>
            <a:r>
              <a:rPr lang="en-US" sz="1100" b="1" dirty="0">
                <a:solidFill>
                  <a:srgbClr val="FF0000"/>
                </a:solidFill>
                <a:latin typeface="Arial" panose="020B0604020202020204" pitchFamily="34" charset="0"/>
                <a:cs typeface="Arial" panose="020B0604020202020204" pitchFamily="34" charset="0"/>
              </a:rPr>
              <a:t>6. ALCOHOLIC BEVERAGES.</a:t>
            </a:r>
          </a:p>
          <a:p>
            <a:r>
              <a:rPr lang="en-US" sz="1100" b="1" dirty="0">
                <a:solidFill>
                  <a:srgbClr val="FF0000"/>
                </a:solidFill>
                <a:latin typeface="Arial" panose="020B0604020202020204" pitchFamily="34" charset="0"/>
                <a:cs typeface="Arial" panose="020B0604020202020204" pitchFamily="34" charset="0"/>
              </a:rPr>
              <a:t>7. PHOTOGRAPHY IS PROHIBITED WITHOUT A LEAD</a:t>
            </a:r>
          </a:p>
          <a:p>
            <a:r>
              <a:rPr lang="en-US" sz="1100" b="1" dirty="0">
                <a:solidFill>
                  <a:srgbClr val="FF0000"/>
                </a:solidFill>
                <a:latin typeface="Arial" panose="020B0604020202020204" pitchFamily="34" charset="0"/>
                <a:cs typeface="Arial" panose="020B0604020202020204" pitchFamily="34" charset="0"/>
              </a:rPr>
              <a:t> PHOTO PERMIT. CONTACT YOUR LEAD POC FOR ADDITIONAL INFORMATION. </a:t>
            </a:r>
          </a:p>
        </p:txBody>
      </p:sp>
      <p:sp>
        <p:nvSpPr>
          <p:cNvPr id="11" name="TextBox 10">
            <a:extLst>
              <a:ext uri="{FF2B5EF4-FFF2-40B4-BE49-F238E27FC236}">
                <a16:creationId xmlns:a16="http://schemas.microsoft.com/office/drawing/2014/main" id="{28356076-8B00-36B6-15A6-3899EBFB9CD4}"/>
              </a:ext>
            </a:extLst>
          </p:cNvPr>
          <p:cNvSpPr txBox="1"/>
          <p:nvPr/>
        </p:nvSpPr>
        <p:spPr>
          <a:xfrm>
            <a:off x="55123" y="6396335"/>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13" name="TextBox 12">
            <a:extLst>
              <a:ext uri="{FF2B5EF4-FFF2-40B4-BE49-F238E27FC236}">
                <a16:creationId xmlns:a16="http://schemas.microsoft.com/office/drawing/2014/main" id="{947478BD-6D77-3DE8-D8F7-18378B99AD41}"/>
              </a:ext>
            </a:extLst>
          </p:cNvPr>
          <p:cNvSpPr txBox="1"/>
          <p:nvPr/>
        </p:nvSpPr>
        <p:spPr>
          <a:xfrm>
            <a:off x="1015409" y="101153"/>
            <a:ext cx="6390166" cy="646331"/>
          </a:xfrm>
          <a:prstGeom prst="rect">
            <a:avLst/>
          </a:prstGeom>
          <a:noFill/>
        </p:spPr>
        <p:txBody>
          <a:bodyPr wrap="square">
            <a:spAutoFit/>
          </a:bodyPr>
          <a:lstStyle/>
          <a:p>
            <a:r>
              <a:rPr lang="en-US" sz="3600" dirty="0"/>
              <a:t>VISITOR INFORMATION</a:t>
            </a:r>
            <a:endParaRPr lang="en-US" sz="3600" dirty="0">
              <a:solidFill>
                <a:schemeClr val="accent2"/>
              </a:solidFill>
            </a:endParaRPr>
          </a:p>
        </p:txBody>
      </p:sp>
      <p:pic>
        <p:nvPicPr>
          <p:cNvPr id="5126" name="Picture 6" descr="Free Printable No Firearms Allowed Signs - FREE Printables">
            <a:extLst>
              <a:ext uri="{FF2B5EF4-FFF2-40B4-BE49-F238E27FC236}">
                <a16:creationId xmlns:a16="http://schemas.microsoft.com/office/drawing/2014/main" id="{02434135-525A-9F01-2A89-18221C2A6A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9" t="5344" r="3420" b="11079"/>
          <a:stretch>
            <a:fillRect/>
          </a:stretch>
        </p:blipFill>
        <p:spPr bwMode="auto">
          <a:xfrm>
            <a:off x="4643369" y="4503907"/>
            <a:ext cx="1967300" cy="1337000"/>
          </a:xfrm>
          <a:prstGeom prst="rect">
            <a:avLst/>
          </a:prstGeom>
          <a:noFill/>
          <a:ln>
            <a:solidFill>
              <a:srgbClr val="221F2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86E82F-D4B7-24BE-6932-76D21EDC9E9E}"/>
              </a:ext>
            </a:extLst>
          </p:cNvPr>
          <p:cNvSpPr txBox="1"/>
          <p:nvPr/>
        </p:nvSpPr>
        <p:spPr>
          <a:xfrm>
            <a:off x="6949440" y="101152"/>
            <a:ext cx="5157216" cy="6043615"/>
          </a:xfrm>
          <a:prstGeom prst="rect">
            <a:avLst/>
          </a:prstGeom>
          <a:solidFill>
            <a:schemeClr val="bg2"/>
          </a:solidFill>
          <a:ln>
            <a:solidFill>
              <a:schemeClr val="accent1"/>
            </a:solidFill>
          </a:ln>
        </p:spPr>
        <p:txBody>
          <a:bodyPr wrap="square" lIns="0" tIns="0" rIns="0" bIns="0" rtlCol="0">
            <a:noAutofit/>
          </a:bodyPr>
          <a:lstStyle/>
          <a:p>
            <a:pPr algn="ctr"/>
            <a:endParaRPr lang="en-US" sz="1200" b="1" dirty="0"/>
          </a:p>
          <a:p>
            <a:pPr algn="ctr"/>
            <a:r>
              <a:rPr lang="en-US" sz="1200" b="1" dirty="0"/>
              <a:t>ACCEPTABLE TYPES OF IDENTIFICATION FOR DEPOT ACCESS</a:t>
            </a:r>
          </a:p>
          <a:p>
            <a:pPr algn="ctr"/>
            <a:endParaRPr lang="en-US" sz="1200" b="1" u="sng" dirty="0"/>
          </a:p>
          <a:p>
            <a:r>
              <a:rPr lang="en-US" sz="1200" b="1" u="sng" dirty="0"/>
              <a:t>Primary Identity Source Document</a:t>
            </a:r>
            <a:endParaRPr lang="en-US" sz="1200" dirty="0"/>
          </a:p>
          <a:p>
            <a:pPr marL="171450" lvl="0" indent="-171450">
              <a:buFont typeface="Wingdings" panose="05000000000000000000" pitchFamily="2" charset="2"/>
              <a:buChar char="ü"/>
            </a:pPr>
            <a:r>
              <a:rPr lang="en-US" sz="1200" dirty="0"/>
              <a:t>U.S. Passport or a U.S. Passport Card.</a:t>
            </a:r>
          </a:p>
          <a:p>
            <a:pPr marL="171450" lvl="0" indent="-171450">
              <a:buFont typeface="Wingdings" panose="05000000000000000000" pitchFamily="2" charset="2"/>
              <a:buChar char="ü"/>
            </a:pPr>
            <a:r>
              <a:rPr lang="en-US" sz="1200" dirty="0"/>
              <a:t>Employment Authorization Document that contains a photograph (Form 1-766).</a:t>
            </a:r>
          </a:p>
          <a:p>
            <a:pPr marL="171450" lvl="0" indent="-171450">
              <a:buFont typeface="Wingdings" panose="05000000000000000000" pitchFamily="2" charset="2"/>
              <a:buChar char="ü"/>
            </a:pPr>
            <a:r>
              <a:rPr lang="en-US" sz="1200" dirty="0"/>
              <a:t>Driver's license or an identification (REAL ID) card issued by a state or possession of the United States provided it contains a photograph.</a:t>
            </a:r>
          </a:p>
          <a:p>
            <a:pPr marL="171450" lvl="0" indent="-171450">
              <a:buFont typeface="Wingdings" panose="05000000000000000000" pitchFamily="2" charset="2"/>
              <a:buChar char="ü"/>
            </a:pPr>
            <a:r>
              <a:rPr lang="en-US" sz="1200" dirty="0"/>
              <a:t>U.S. Military ID card.</a:t>
            </a:r>
          </a:p>
          <a:p>
            <a:pPr marL="171450" lvl="0" indent="-171450">
              <a:buFont typeface="Wingdings" panose="05000000000000000000" pitchFamily="2" charset="2"/>
              <a:buChar char="ü"/>
            </a:pPr>
            <a:r>
              <a:rPr lang="en-US" sz="1200" dirty="0"/>
              <a:t>U.S. Military dependent's ID card; or</a:t>
            </a:r>
          </a:p>
          <a:p>
            <a:pPr marL="171450" lvl="0" indent="-171450">
              <a:buFont typeface="Wingdings" panose="05000000000000000000" pitchFamily="2" charset="2"/>
              <a:buChar char="ü"/>
            </a:pPr>
            <a:r>
              <a:rPr lang="en-US" sz="1200" dirty="0"/>
              <a:t>Personal Identity Verification (PIV) Card.</a:t>
            </a:r>
          </a:p>
          <a:p>
            <a:r>
              <a:rPr lang="en-US" sz="1200" dirty="0"/>
              <a:t> </a:t>
            </a:r>
          </a:p>
          <a:p>
            <a:r>
              <a:rPr lang="en-US" sz="1200" b="1" u="sng" dirty="0"/>
              <a:t>Secondary Identity Source Document</a:t>
            </a:r>
            <a:endParaRPr lang="en-US" sz="1200" dirty="0"/>
          </a:p>
          <a:p>
            <a:pPr algn="ctr"/>
            <a:r>
              <a:rPr lang="en-US" sz="1000" i="1" dirty="0"/>
              <a:t>The secondary identity source document may be from the list above but cannot be the same type as the primary identity source document. An expired Common Access Card {CAC) or Uniformed Services Identification (USID) card may be used as a secondary identity source document for reissuance of the same type of identification card but is not acceptable for initial issuance</a:t>
            </a:r>
            <a:r>
              <a:rPr lang="en-US" sz="1000" b="1" i="1" dirty="0"/>
              <a:t>.</a:t>
            </a:r>
            <a:endParaRPr lang="en-US" sz="1200" b="1" dirty="0"/>
          </a:p>
          <a:p>
            <a:pPr marL="171450" lvl="0" indent="-171450">
              <a:buFont typeface="Wingdings" panose="05000000000000000000" pitchFamily="2" charset="2"/>
              <a:buChar char="ü"/>
            </a:pPr>
            <a:r>
              <a:rPr lang="en-US" sz="1200" dirty="0"/>
              <a:t>U.S. Social Security Card issued by the Social Security Administration.</a:t>
            </a:r>
          </a:p>
          <a:p>
            <a:pPr marL="171450" lvl="0" indent="-171450">
              <a:buFont typeface="Wingdings" panose="05000000000000000000" pitchFamily="2" charset="2"/>
              <a:buChar char="ü"/>
            </a:pPr>
            <a:r>
              <a:rPr lang="en-US" sz="1200" dirty="0"/>
              <a:t>Original or certified copy of a birth certificate issued by a state, county, municipal authority, possession, or outlying possession of the United States bearing an official seal.</a:t>
            </a:r>
          </a:p>
          <a:p>
            <a:pPr marL="171450" lvl="0" indent="-171450">
              <a:buFont typeface="Wingdings" panose="05000000000000000000" pitchFamily="2" charset="2"/>
              <a:buChar char="ü"/>
            </a:pPr>
            <a:r>
              <a:rPr lang="en-US" sz="1200" dirty="0"/>
              <a:t>ID card issued by a federal, state, or local government agency or entity, provided it contains a photograph.</a:t>
            </a:r>
          </a:p>
          <a:p>
            <a:pPr marL="171450" lvl="0" indent="-171450">
              <a:buFont typeface="Wingdings" panose="05000000000000000000" pitchFamily="2" charset="2"/>
              <a:buChar char="ü"/>
            </a:pPr>
            <a:r>
              <a:rPr lang="en-US" sz="1200" dirty="0"/>
              <a:t>Voter's registration card.</a:t>
            </a:r>
          </a:p>
          <a:p>
            <a:pPr marL="171450" lvl="0" indent="-171450">
              <a:buFont typeface="Wingdings" panose="05000000000000000000" pitchFamily="2" charset="2"/>
              <a:buChar char="ü"/>
            </a:pPr>
            <a:r>
              <a:rPr lang="en-US" sz="1200" dirty="0"/>
              <a:t>U.S. Coast Guard Merchant Mariner Card.</a:t>
            </a:r>
          </a:p>
          <a:p>
            <a:pPr marL="171450" lvl="0" indent="-171450">
              <a:buFont typeface="Wingdings" panose="05000000000000000000" pitchFamily="2" charset="2"/>
              <a:buChar char="ü"/>
            </a:pPr>
            <a:r>
              <a:rPr lang="en-US" sz="1200" dirty="0"/>
              <a:t>Certificate of U.S. Citizenship {Form N-560 or N-561).</a:t>
            </a:r>
          </a:p>
          <a:p>
            <a:pPr marL="171450" lvl="0" indent="-171450">
              <a:buFont typeface="Wingdings" panose="05000000000000000000" pitchFamily="2" charset="2"/>
              <a:buChar char="ü"/>
            </a:pPr>
            <a:r>
              <a:rPr lang="en-US" sz="1200" dirty="0"/>
              <a:t>Certificate of Naturalization (Form N-550 or N-570).</a:t>
            </a:r>
          </a:p>
          <a:p>
            <a:pPr marL="171450" lvl="0" indent="-171450">
              <a:buFont typeface="Wingdings" panose="05000000000000000000" pitchFamily="2" charset="2"/>
              <a:buChar char="ü"/>
            </a:pPr>
            <a:r>
              <a:rPr lang="en-US" sz="1200" dirty="0"/>
              <a:t>U.S. Citizen ID Card (Form 1-197).</a:t>
            </a:r>
          </a:p>
          <a:p>
            <a:pPr marL="171450" lvl="0" indent="-171450">
              <a:buFont typeface="Wingdings" panose="05000000000000000000" pitchFamily="2" charset="2"/>
              <a:buChar char="ü"/>
            </a:pPr>
            <a:r>
              <a:rPr lang="en-US" sz="1200" dirty="0"/>
              <a:t>Identification Card for Use of Resident Citizen in the United States (Form 1-179).</a:t>
            </a:r>
          </a:p>
          <a:p>
            <a:pPr marL="171450" indent="-171450">
              <a:buFont typeface="Wingdings" panose="05000000000000000000" pitchFamily="2" charset="2"/>
              <a:buChar char="ü"/>
            </a:pPr>
            <a:r>
              <a:rPr lang="en-US" sz="1200" dirty="0"/>
              <a:t>Certification of Birth Abroad or Certification of Report of Birth issued by the Department of State (Form FS-545 or Form DS-1350).</a:t>
            </a:r>
          </a:p>
        </p:txBody>
      </p:sp>
    </p:spTree>
    <p:extLst>
      <p:ext uri="{BB962C8B-B14F-4D97-AF65-F5344CB8AC3E}">
        <p14:creationId xmlns:p14="http://schemas.microsoft.com/office/powerpoint/2010/main" val="180605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6102C71-B096-DAB6-1D41-804BA31B07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6623B3-8FA0-B33C-FDD2-E4109C486A93}"/>
              </a:ext>
            </a:extLst>
          </p:cNvPr>
          <p:cNvSpPr txBox="1"/>
          <p:nvPr/>
        </p:nvSpPr>
        <p:spPr>
          <a:xfrm>
            <a:off x="940981" y="101153"/>
            <a:ext cx="6390166" cy="646331"/>
          </a:xfrm>
          <a:prstGeom prst="rect">
            <a:avLst/>
          </a:prstGeom>
          <a:noFill/>
        </p:spPr>
        <p:txBody>
          <a:bodyPr wrap="square">
            <a:spAutoFit/>
          </a:bodyPr>
          <a:lstStyle/>
          <a:p>
            <a:r>
              <a:rPr lang="en-US" sz="3600" dirty="0"/>
              <a:t>MY ARMY POST APP - MAPA</a:t>
            </a:r>
          </a:p>
        </p:txBody>
      </p:sp>
      <p:sp>
        <p:nvSpPr>
          <p:cNvPr id="9" name="TextBox 8">
            <a:extLst>
              <a:ext uri="{FF2B5EF4-FFF2-40B4-BE49-F238E27FC236}">
                <a16:creationId xmlns:a16="http://schemas.microsoft.com/office/drawing/2014/main" id="{1220EDB4-E4DA-3EB8-53CD-4D0D22C4DB86}"/>
              </a:ext>
            </a:extLst>
          </p:cNvPr>
          <p:cNvSpPr txBox="1"/>
          <p:nvPr/>
        </p:nvSpPr>
        <p:spPr>
          <a:xfrm>
            <a:off x="369544" y="6172775"/>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pic>
        <p:nvPicPr>
          <p:cNvPr id="3" name="Picture 2">
            <a:extLst>
              <a:ext uri="{FF2B5EF4-FFF2-40B4-BE49-F238E27FC236}">
                <a16:creationId xmlns:a16="http://schemas.microsoft.com/office/drawing/2014/main" id="{13D6F985-FA0D-8831-1C1B-20AD60C3D0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0981" y="747484"/>
            <a:ext cx="4035107" cy="5221428"/>
          </a:xfrm>
          <a:prstGeom prst="rect">
            <a:avLst/>
          </a:prstGeom>
        </p:spPr>
      </p:pic>
      <p:pic>
        <p:nvPicPr>
          <p:cNvPr id="5" name="Picture 4">
            <a:extLst>
              <a:ext uri="{FF2B5EF4-FFF2-40B4-BE49-F238E27FC236}">
                <a16:creationId xmlns:a16="http://schemas.microsoft.com/office/drawing/2014/main" id="{EB504719-200E-D064-ECF1-BC58E6F36A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9956" y="3780000"/>
            <a:ext cx="2079014" cy="2143125"/>
          </a:xfrm>
          <a:prstGeom prst="rect">
            <a:avLst/>
          </a:prstGeom>
        </p:spPr>
      </p:pic>
      <p:pic>
        <p:nvPicPr>
          <p:cNvPr id="7" name="Picture 6" descr="A black and yellow logo&#10;&#10;AI-generated content may be incorrect.">
            <a:extLst>
              <a:ext uri="{FF2B5EF4-FFF2-40B4-BE49-F238E27FC236}">
                <a16:creationId xmlns:a16="http://schemas.microsoft.com/office/drawing/2014/main" id="{915F29F6-8570-13E2-9261-B945708AE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134" y="2117745"/>
            <a:ext cx="2143125" cy="2143125"/>
          </a:xfrm>
          <a:prstGeom prst="rect">
            <a:avLst/>
          </a:prstGeom>
        </p:spPr>
      </p:pic>
      <p:sp>
        <p:nvSpPr>
          <p:cNvPr id="8" name="TextBox 7">
            <a:extLst>
              <a:ext uri="{FF2B5EF4-FFF2-40B4-BE49-F238E27FC236}">
                <a16:creationId xmlns:a16="http://schemas.microsoft.com/office/drawing/2014/main" id="{202B5BE0-90C7-DD9B-7CDC-707C6B977160}"/>
              </a:ext>
            </a:extLst>
          </p:cNvPr>
          <p:cNvSpPr txBox="1"/>
          <p:nvPr/>
        </p:nvSpPr>
        <p:spPr>
          <a:xfrm>
            <a:off x="5451547" y="747485"/>
            <a:ext cx="3892478" cy="2782866"/>
          </a:xfrm>
          <a:prstGeom prst="rect">
            <a:avLst/>
          </a:prstGeom>
          <a:solidFill>
            <a:srgbClr val="FFCC01"/>
          </a:solidFill>
          <a:ln>
            <a:solidFill>
              <a:schemeClr val="accent1"/>
            </a:solidFill>
          </a:ln>
        </p:spPr>
        <p:txBody>
          <a:bodyPr wrap="square" lIns="0" tIns="0" rIns="0" bIns="0" rtlCol="0">
            <a:noAutofit/>
          </a:bodyPr>
          <a:lstStyle/>
          <a:p>
            <a:pPr>
              <a:lnSpc>
                <a:spcPct val="95000"/>
              </a:lnSpc>
              <a:spcBef>
                <a:spcPts val="1000"/>
              </a:spcBef>
              <a:buSzPct val="100000"/>
            </a:pPr>
            <a:endParaRPr lang="en-US" sz="1700" dirty="0"/>
          </a:p>
        </p:txBody>
      </p:sp>
      <p:sp>
        <p:nvSpPr>
          <p:cNvPr id="4" name="TextBox 3">
            <a:extLst>
              <a:ext uri="{FF2B5EF4-FFF2-40B4-BE49-F238E27FC236}">
                <a16:creationId xmlns:a16="http://schemas.microsoft.com/office/drawing/2014/main" id="{DBA57EBA-3540-4A1F-975B-CC01AC44ED03}"/>
              </a:ext>
            </a:extLst>
          </p:cNvPr>
          <p:cNvSpPr txBox="1"/>
          <p:nvPr/>
        </p:nvSpPr>
        <p:spPr>
          <a:xfrm>
            <a:off x="5686425" y="866775"/>
            <a:ext cx="3476625" cy="2333625"/>
          </a:xfrm>
          <a:prstGeom prst="rect">
            <a:avLst/>
          </a:prstGeom>
          <a:noFill/>
        </p:spPr>
        <p:txBody>
          <a:bodyPr wrap="square" lIns="0" tIns="0" rIns="0" bIns="0" rtlCol="0">
            <a:noAutofit/>
          </a:bodyPr>
          <a:lstStyle/>
          <a:p>
            <a:pPr marL="0" marR="0" lvl="0" indent="0" algn="ctr" defTabSz="457200" rtl="0" eaLnBrk="1" fontAlgn="auto" latinLnBrk="0" hangingPunct="1">
              <a:lnSpc>
                <a:spcPct val="95000"/>
              </a:lnSpc>
              <a:spcBef>
                <a:spcPts val="1000"/>
              </a:spcBef>
              <a:spcAft>
                <a:spcPts val="0"/>
              </a:spcAft>
              <a:buClrTx/>
              <a:buSzPct val="100000"/>
              <a:buFontTx/>
              <a:buNone/>
              <a:tabLst/>
              <a:defRPr/>
            </a:pPr>
            <a:r>
              <a:rPr kumimoji="0" lang="en-US" sz="2000" b="1" i="0" u="none" strike="noStrike" kern="1200" cap="none" spc="0" normalizeH="0" baseline="0" noProof="0" dirty="0">
                <a:ln>
                  <a:noFill/>
                </a:ln>
                <a:solidFill>
                  <a:srgbClr val="221F20"/>
                </a:solidFill>
                <a:effectLst/>
                <a:uLnTx/>
                <a:uFillTx/>
                <a:latin typeface="Arial"/>
                <a:ea typeface="+mn-ea"/>
                <a:cs typeface="+mn-cs"/>
              </a:rPr>
              <a:t>Stay in the know at LEAD! </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Weather: Delays and Closings </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Gate Hours </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Emergency Numbers</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Events</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Resources and Information </a:t>
            </a:r>
          </a:p>
          <a:p>
            <a:pPr marL="285750" marR="0" lvl="0" indent="-285750" algn="l" defTabSz="457200" rtl="0" eaLnBrk="1" fontAlgn="auto" latinLnBrk="0" hangingPunct="1">
              <a:lnSpc>
                <a:spcPct val="95000"/>
              </a:lnSpc>
              <a:spcBef>
                <a:spcPts val="1000"/>
              </a:spcBef>
              <a:spcAft>
                <a:spcPts val="0"/>
              </a:spcAft>
              <a:buClrTx/>
              <a:buSzPct val="100000"/>
              <a:buFont typeface="Wingdings" panose="05000000000000000000" pitchFamily="2" charset="2"/>
              <a:buChar char="Ø"/>
              <a:tabLst/>
              <a:defRPr/>
            </a:pPr>
            <a:r>
              <a:rPr kumimoji="0" lang="en-US" sz="1700" b="0" i="0" u="none" strike="noStrike" kern="1200" cap="none" spc="0" normalizeH="0" baseline="0" noProof="0" dirty="0">
                <a:ln>
                  <a:noFill/>
                </a:ln>
                <a:solidFill>
                  <a:srgbClr val="221F20"/>
                </a:solidFill>
                <a:effectLst/>
                <a:uLnTx/>
                <a:uFillTx/>
                <a:latin typeface="Arial"/>
                <a:ea typeface="+mn-ea"/>
                <a:cs typeface="+mn-cs"/>
              </a:rPr>
              <a:t>Directions</a:t>
            </a:r>
          </a:p>
        </p:txBody>
      </p:sp>
    </p:spTree>
    <p:extLst>
      <p:ext uri="{BB962C8B-B14F-4D97-AF65-F5344CB8AC3E}">
        <p14:creationId xmlns:p14="http://schemas.microsoft.com/office/powerpoint/2010/main" val="91798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A43269-30BF-EA7C-90CF-892B8CEADC94}"/>
              </a:ext>
            </a:extLst>
          </p:cNvPr>
          <p:cNvSpPr txBox="1"/>
          <p:nvPr/>
        </p:nvSpPr>
        <p:spPr>
          <a:xfrm>
            <a:off x="1015409" y="101153"/>
            <a:ext cx="6390166" cy="646331"/>
          </a:xfrm>
          <a:prstGeom prst="rect">
            <a:avLst/>
          </a:prstGeom>
          <a:noFill/>
        </p:spPr>
        <p:txBody>
          <a:bodyPr wrap="square">
            <a:spAutoFit/>
          </a:bodyPr>
          <a:lstStyle/>
          <a:p>
            <a:r>
              <a:rPr lang="en-US" sz="3600" dirty="0"/>
              <a:t>DEPOT MAPS</a:t>
            </a:r>
            <a:endParaRPr lang="en-US" sz="3600" dirty="0">
              <a:solidFill>
                <a:schemeClr val="accent2"/>
              </a:solidFill>
            </a:endParaRPr>
          </a:p>
        </p:txBody>
      </p:sp>
      <p:pic>
        <p:nvPicPr>
          <p:cNvPr id="3" name="Picture 2">
            <a:extLst>
              <a:ext uri="{FF2B5EF4-FFF2-40B4-BE49-F238E27FC236}">
                <a16:creationId xmlns:a16="http://schemas.microsoft.com/office/drawing/2014/main" id="{50E7BEB3-380B-1A57-9AAF-19B9D5AB9698}"/>
              </a:ext>
            </a:extLst>
          </p:cNvPr>
          <p:cNvPicPr>
            <a:picLocks noChangeAspect="1"/>
          </p:cNvPicPr>
          <p:nvPr/>
        </p:nvPicPr>
        <p:blipFill rotWithShape="1">
          <a:blip r:embed="rId4">
            <a:extLst>
              <a:ext uri="{28A0092B-C50C-407E-A947-70E740481C1C}">
                <a14:useLocalDpi xmlns:a14="http://schemas.microsoft.com/office/drawing/2010/main" val="0"/>
              </a:ext>
            </a:extLst>
          </a:blip>
          <a:srcRect l="19780" t="16934" r="15715" b="4782"/>
          <a:stretch/>
        </p:blipFill>
        <p:spPr>
          <a:xfrm>
            <a:off x="718737" y="888544"/>
            <a:ext cx="5208124" cy="5095716"/>
          </a:xfrm>
          <a:prstGeom prst="rect">
            <a:avLst/>
          </a:prstGeom>
        </p:spPr>
      </p:pic>
      <p:sp>
        <p:nvSpPr>
          <p:cNvPr id="4" name="Left Arrow 17">
            <a:extLst>
              <a:ext uri="{FF2B5EF4-FFF2-40B4-BE49-F238E27FC236}">
                <a16:creationId xmlns:a16="http://schemas.microsoft.com/office/drawing/2014/main" id="{D77CAE07-A75B-F2B8-71B2-33EE80888273}"/>
              </a:ext>
            </a:extLst>
          </p:cNvPr>
          <p:cNvSpPr/>
          <p:nvPr/>
        </p:nvSpPr>
        <p:spPr>
          <a:xfrm rot="2386202">
            <a:off x="4869650" y="4157350"/>
            <a:ext cx="1001611" cy="536109"/>
          </a:xfrm>
          <a:prstGeom prst="leftArrow">
            <a:avLst/>
          </a:prstGeom>
          <a:solidFill>
            <a:srgbClr val="FFD5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dirty="0">
                <a:solidFill>
                  <a:schemeClr val="tx1"/>
                </a:solidFill>
                <a:latin typeface="Arial" panose="020B0604020202020204" pitchFamily="34" charset="0"/>
                <a:cs typeface="Arial" panose="020B0604020202020204" pitchFamily="34" charset="0"/>
              </a:rPr>
              <a:t>Exit 20</a:t>
            </a:r>
          </a:p>
        </p:txBody>
      </p:sp>
      <p:grpSp>
        <p:nvGrpSpPr>
          <p:cNvPr id="5" name="Group 4">
            <a:extLst>
              <a:ext uri="{FF2B5EF4-FFF2-40B4-BE49-F238E27FC236}">
                <a16:creationId xmlns:a16="http://schemas.microsoft.com/office/drawing/2014/main" id="{CED15B0D-7A8F-D646-03FD-3CE000B71A0C}"/>
              </a:ext>
            </a:extLst>
          </p:cNvPr>
          <p:cNvGrpSpPr/>
          <p:nvPr/>
        </p:nvGrpSpPr>
        <p:grpSpPr>
          <a:xfrm>
            <a:off x="-1877696" y="888544"/>
            <a:ext cx="12791637" cy="4893750"/>
            <a:chOff x="-2580103" y="1509298"/>
            <a:chExt cx="10882168" cy="4073375"/>
          </a:xfrm>
        </p:grpSpPr>
        <p:pic>
          <p:nvPicPr>
            <p:cNvPr id="7" name="Picture 2">
              <a:extLst>
                <a:ext uri="{FF2B5EF4-FFF2-40B4-BE49-F238E27FC236}">
                  <a16:creationId xmlns:a16="http://schemas.microsoft.com/office/drawing/2014/main" id="{14F53BA1-679D-4CBF-88A5-02EC6393C641}"/>
                </a:ext>
              </a:extLst>
            </p:cNvPr>
            <p:cNvPicPr>
              <a:picLocks noChangeAspect="1" noChangeArrowheads="1"/>
            </p:cNvPicPr>
            <p:nvPr/>
          </p:nvPicPr>
          <p:blipFill>
            <a:blip r:embed="rId5"/>
            <a:srcRect l="20000" t="26563" r="32500" b="7812"/>
            <a:stretch>
              <a:fillRect/>
            </a:stretch>
          </p:blipFill>
          <p:spPr bwMode="auto">
            <a:xfrm>
              <a:off x="4736458" y="1509298"/>
              <a:ext cx="3565607" cy="3539808"/>
            </a:xfrm>
            <a:prstGeom prst="rect">
              <a:avLst/>
            </a:prstGeom>
            <a:noFill/>
            <a:ln w="9525">
              <a:solidFill>
                <a:schemeClr val="tx1"/>
              </a:solidFill>
              <a:miter lim="800000"/>
              <a:headEnd/>
              <a:tailEnd/>
            </a:ln>
          </p:spPr>
        </p:pic>
        <p:sp>
          <p:nvSpPr>
            <p:cNvPr id="9" name="Rectangle 8">
              <a:extLst>
                <a:ext uri="{FF2B5EF4-FFF2-40B4-BE49-F238E27FC236}">
                  <a16:creationId xmlns:a16="http://schemas.microsoft.com/office/drawing/2014/main" id="{79DB1884-F7A8-C004-7B3E-5B6E35784497}"/>
                </a:ext>
              </a:extLst>
            </p:cNvPr>
            <p:cNvSpPr/>
            <p:nvPr/>
          </p:nvSpPr>
          <p:spPr>
            <a:xfrm>
              <a:off x="4715887" y="5147164"/>
              <a:ext cx="1637222" cy="435509"/>
            </a:xfrm>
            <a:custGeom>
              <a:avLst/>
              <a:gdLst>
                <a:gd name="csX0" fmla="*/ 0 w 1637222"/>
                <a:gd name="csY0" fmla="*/ 0 h 435509"/>
                <a:gd name="csX1" fmla="*/ 562113 w 1637222"/>
                <a:gd name="csY1" fmla="*/ 0 h 435509"/>
                <a:gd name="csX2" fmla="*/ 1091481 w 1637222"/>
                <a:gd name="csY2" fmla="*/ 0 h 435509"/>
                <a:gd name="csX3" fmla="*/ 1637222 w 1637222"/>
                <a:gd name="csY3" fmla="*/ 0 h 435509"/>
                <a:gd name="csX4" fmla="*/ 1637222 w 1637222"/>
                <a:gd name="csY4" fmla="*/ 435509 h 435509"/>
                <a:gd name="csX5" fmla="*/ 1091481 w 1637222"/>
                <a:gd name="csY5" fmla="*/ 435509 h 435509"/>
                <a:gd name="csX6" fmla="*/ 512996 w 1637222"/>
                <a:gd name="csY6" fmla="*/ 435509 h 435509"/>
                <a:gd name="csX7" fmla="*/ 0 w 1637222"/>
                <a:gd name="csY7" fmla="*/ 435509 h 435509"/>
                <a:gd name="csX8" fmla="*/ 0 w 1637222"/>
                <a:gd name="csY8" fmla="*/ 0 h 4355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37222" h="435509" fill="none" extrusionOk="0">
                  <a:moveTo>
                    <a:pt x="0" y="0"/>
                  </a:moveTo>
                  <a:cubicBezTo>
                    <a:pt x="214843" y="-13728"/>
                    <a:pt x="331468" y="14627"/>
                    <a:pt x="562113" y="0"/>
                  </a:cubicBezTo>
                  <a:cubicBezTo>
                    <a:pt x="792758" y="-14627"/>
                    <a:pt x="932740" y="13035"/>
                    <a:pt x="1091481" y="0"/>
                  </a:cubicBezTo>
                  <a:cubicBezTo>
                    <a:pt x="1250222" y="-13035"/>
                    <a:pt x="1428210" y="40660"/>
                    <a:pt x="1637222" y="0"/>
                  </a:cubicBezTo>
                  <a:cubicBezTo>
                    <a:pt x="1686251" y="156317"/>
                    <a:pt x="1590819" y="233535"/>
                    <a:pt x="1637222" y="435509"/>
                  </a:cubicBezTo>
                  <a:cubicBezTo>
                    <a:pt x="1400292" y="490988"/>
                    <a:pt x="1291928" y="411247"/>
                    <a:pt x="1091481" y="435509"/>
                  </a:cubicBezTo>
                  <a:cubicBezTo>
                    <a:pt x="891034" y="459771"/>
                    <a:pt x="787527" y="423219"/>
                    <a:pt x="512996" y="435509"/>
                  </a:cubicBezTo>
                  <a:cubicBezTo>
                    <a:pt x="238465" y="447799"/>
                    <a:pt x="116711" y="420395"/>
                    <a:pt x="0" y="435509"/>
                  </a:cubicBezTo>
                  <a:cubicBezTo>
                    <a:pt x="-1100" y="246754"/>
                    <a:pt x="28859" y="130828"/>
                    <a:pt x="0" y="0"/>
                  </a:cubicBezTo>
                  <a:close/>
                </a:path>
                <a:path w="1637222" h="435509" stroke="0" extrusionOk="0">
                  <a:moveTo>
                    <a:pt x="0" y="0"/>
                  </a:moveTo>
                  <a:cubicBezTo>
                    <a:pt x="149991" y="-1608"/>
                    <a:pt x="328222" y="4603"/>
                    <a:pt x="496624" y="0"/>
                  </a:cubicBezTo>
                  <a:cubicBezTo>
                    <a:pt x="665026" y="-4603"/>
                    <a:pt x="785434" y="37190"/>
                    <a:pt x="1058737" y="0"/>
                  </a:cubicBezTo>
                  <a:cubicBezTo>
                    <a:pt x="1332040" y="-37190"/>
                    <a:pt x="1445350" y="36209"/>
                    <a:pt x="1637222" y="0"/>
                  </a:cubicBezTo>
                  <a:cubicBezTo>
                    <a:pt x="1665130" y="210097"/>
                    <a:pt x="1613979" y="301131"/>
                    <a:pt x="1637222" y="435509"/>
                  </a:cubicBezTo>
                  <a:cubicBezTo>
                    <a:pt x="1406821" y="443524"/>
                    <a:pt x="1266744" y="399109"/>
                    <a:pt x="1107854" y="435509"/>
                  </a:cubicBezTo>
                  <a:cubicBezTo>
                    <a:pt x="948964" y="471909"/>
                    <a:pt x="656271" y="420192"/>
                    <a:pt x="529368" y="435509"/>
                  </a:cubicBezTo>
                  <a:cubicBezTo>
                    <a:pt x="402465" y="450826"/>
                    <a:pt x="233431" y="383444"/>
                    <a:pt x="0" y="435509"/>
                  </a:cubicBezTo>
                  <a:cubicBezTo>
                    <a:pt x="-13036" y="262784"/>
                    <a:pt x="37603" y="170610"/>
                    <a:pt x="0" y="0"/>
                  </a:cubicBezTo>
                  <a:close/>
                </a:path>
              </a:pathLst>
            </a:custGeom>
            <a:solidFill>
              <a:srgbClr val="FFCC01"/>
            </a:solidFill>
            <a:ln>
              <a:solidFill>
                <a:schemeClr val="tx1"/>
              </a:solidFill>
              <a:extLst>
                <a:ext uri="{C807C97D-BFC1-408E-A445-0C87EB9F89A2}">
                  <ask:lineSketchStyleProps xmlns:ask="http://schemas.microsoft.com/office/drawing/2018/sketchyshapes" sd="25469283">
                    <a:prstGeom prst="rect">
                      <a:avLst/>
                    </a:prstGeom>
                    <ask:type>
                      <ask:lineSketchScribble/>
                    </ask:type>
                  </ask:lineSketchStyleProps>
                </a:ext>
              </a:extLst>
            </a:ln>
          </p:spPr>
          <p:txBody>
            <a:bodyPr wrap="square">
              <a:spAutoFit/>
            </a:bodyPr>
            <a:lstStyle/>
            <a:p>
              <a:pPr algn="ctr"/>
              <a:r>
                <a:rPr lang="en-US" sz="1400" b="1" dirty="0">
                  <a:latin typeface="Arial" pitchFamily="34" charset="0"/>
                  <a:cs typeface="Arial" pitchFamily="34" charset="0"/>
                </a:rPr>
                <a:t>60 miles southwest</a:t>
              </a:r>
            </a:p>
            <a:p>
              <a:pPr algn="ctr"/>
              <a:r>
                <a:rPr lang="en-US" sz="1400" b="1" dirty="0">
                  <a:latin typeface="Arial" pitchFamily="34" charset="0"/>
                  <a:cs typeface="Arial" pitchFamily="34" charset="0"/>
                </a:rPr>
                <a:t> of Harrisburg</a:t>
              </a:r>
            </a:p>
          </p:txBody>
        </p:sp>
        <p:sp>
          <p:nvSpPr>
            <p:cNvPr id="10" name="Rectangle 9">
              <a:extLst>
                <a:ext uri="{FF2B5EF4-FFF2-40B4-BE49-F238E27FC236}">
                  <a16:creationId xmlns:a16="http://schemas.microsoft.com/office/drawing/2014/main" id="{FF0223D9-D09C-96D4-7456-788E54F3A646}"/>
                </a:ext>
              </a:extLst>
            </p:cNvPr>
            <p:cNvSpPr/>
            <p:nvPr/>
          </p:nvSpPr>
          <p:spPr>
            <a:xfrm>
              <a:off x="6579236" y="5140383"/>
              <a:ext cx="1702259" cy="435509"/>
            </a:xfrm>
            <a:custGeom>
              <a:avLst/>
              <a:gdLst>
                <a:gd name="csX0" fmla="*/ 0 w 1702259"/>
                <a:gd name="csY0" fmla="*/ 0 h 435509"/>
                <a:gd name="csX1" fmla="*/ 533374 w 1702259"/>
                <a:gd name="csY1" fmla="*/ 0 h 435509"/>
                <a:gd name="csX2" fmla="*/ 1117817 w 1702259"/>
                <a:gd name="csY2" fmla="*/ 0 h 435509"/>
                <a:gd name="csX3" fmla="*/ 1702259 w 1702259"/>
                <a:gd name="csY3" fmla="*/ 0 h 435509"/>
                <a:gd name="csX4" fmla="*/ 1702259 w 1702259"/>
                <a:gd name="csY4" fmla="*/ 435509 h 435509"/>
                <a:gd name="csX5" fmla="*/ 1117817 w 1702259"/>
                <a:gd name="csY5" fmla="*/ 435509 h 435509"/>
                <a:gd name="csX6" fmla="*/ 601465 w 1702259"/>
                <a:gd name="csY6" fmla="*/ 435509 h 435509"/>
                <a:gd name="csX7" fmla="*/ 0 w 1702259"/>
                <a:gd name="csY7" fmla="*/ 435509 h 435509"/>
                <a:gd name="csX8" fmla="*/ 0 w 1702259"/>
                <a:gd name="csY8" fmla="*/ 0 h 4355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02259" h="435509" fill="none" extrusionOk="0">
                  <a:moveTo>
                    <a:pt x="0" y="0"/>
                  </a:moveTo>
                  <a:cubicBezTo>
                    <a:pt x="239610" y="-20021"/>
                    <a:pt x="383899" y="11963"/>
                    <a:pt x="533374" y="0"/>
                  </a:cubicBezTo>
                  <a:cubicBezTo>
                    <a:pt x="682849" y="-11963"/>
                    <a:pt x="990960" y="34552"/>
                    <a:pt x="1117817" y="0"/>
                  </a:cubicBezTo>
                  <a:cubicBezTo>
                    <a:pt x="1244674" y="-34552"/>
                    <a:pt x="1445195" y="42073"/>
                    <a:pt x="1702259" y="0"/>
                  </a:cubicBezTo>
                  <a:cubicBezTo>
                    <a:pt x="1730712" y="204997"/>
                    <a:pt x="1699558" y="284939"/>
                    <a:pt x="1702259" y="435509"/>
                  </a:cubicBezTo>
                  <a:cubicBezTo>
                    <a:pt x="1413016" y="466028"/>
                    <a:pt x="1406680" y="422021"/>
                    <a:pt x="1117817" y="435509"/>
                  </a:cubicBezTo>
                  <a:cubicBezTo>
                    <a:pt x="828954" y="448997"/>
                    <a:pt x="840439" y="374135"/>
                    <a:pt x="601465" y="435509"/>
                  </a:cubicBezTo>
                  <a:cubicBezTo>
                    <a:pt x="362491" y="496883"/>
                    <a:pt x="140770" y="383937"/>
                    <a:pt x="0" y="435509"/>
                  </a:cubicBezTo>
                  <a:cubicBezTo>
                    <a:pt x="-17299" y="311822"/>
                    <a:pt x="41827" y="99775"/>
                    <a:pt x="0" y="0"/>
                  </a:cubicBezTo>
                  <a:close/>
                </a:path>
                <a:path w="1702259" h="435509" stroke="0" extrusionOk="0">
                  <a:moveTo>
                    <a:pt x="0" y="0"/>
                  </a:moveTo>
                  <a:cubicBezTo>
                    <a:pt x="219460" y="-25092"/>
                    <a:pt x="349812" y="62241"/>
                    <a:pt x="567420" y="0"/>
                  </a:cubicBezTo>
                  <a:cubicBezTo>
                    <a:pt x="785028" y="-62241"/>
                    <a:pt x="944024" y="10389"/>
                    <a:pt x="1168885" y="0"/>
                  </a:cubicBezTo>
                  <a:cubicBezTo>
                    <a:pt x="1393747" y="-10389"/>
                    <a:pt x="1528203" y="28738"/>
                    <a:pt x="1702259" y="0"/>
                  </a:cubicBezTo>
                  <a:cubicBezTo>
                    <a:pt x="1721327" y="142367"/>
                    <a:pt x="1666985" y="232357"/>
                    <a:pt x="1702259" y="435509"/>
                  </a:cubicBezTo>
                  <a:cubicBezTo>
                    <a:pt x="1557332" y="482648"/>
                    <a:pt x="1404340" y="388525"/>
                    <a:pt x="1185907" y="435509"/>
                  </a:cubicBezTo>
                  <a:cubicBezTo>
                    <a:pt x="967474" y="482493"/>
                    <a:pt x="842589" y="396470"/>
                    <a:pt x="618487" y="435509"/>
                  </a:cubicBezTo>
                  <a:cubicBezTo>
                    <a:pt x="394385" y="474548"/>
                    <a:pt x="151394" y="428159"/>
                    <a:pt x="0" y="435509"/>
                  </a:cubicBezTo>
                  <a:cubicBezTo>
                    <a:pt x="-45352" y="250097"/>
                    <a:pt x="6527" y="188512"/>
                    <a:pt x="0" y="0"/>
                  </a:cubicBezTo>
                  <a:close/>
                </a:path>
              </a:pathLst>
            </a:custGeom>
            <a:solidFill>
              <a:srgbClr val="FFCC01"/>
            </a:solidFill>
            <a:ln>
              <a:solidFill>
                <a:schemeClr val="tx1"/>
              </a:solidFill>
              <a:extLst>
                <a:ext uri="{C807C97D-BFC1-408E-A445-0C87EB9F89A2}">
                  <ask:lineSketchStyleProps xmlns:ask="http://schemas.microsoft.com/office/drawing/2018/sketchyshapes" sd="782294884">
                    <a:prstGeom prst="rect">
                      <a:avLst/>
                    </a:prstGeom>
                    <ask:type>
                      <ask:lineSketchScribble/>
                    </ask:type>
                  </ask:lineSketchStyleProps>
                </a:ext>
              </a:extLst>
            </a:ln>
          </p:spPr>
          <p:txBody>
            <a:bodyPr wrap="square">
              <a:spAutoFit/>
            </a:bodyPr>
            <a:lstStyle/>
            <a:p>
              <a:pPr algn="ctr"/>
              <a:r>
                <a:rPr lang="en-US" sz="1400" b="1" dirty="0">
                  <a:latin typeface="Arial" pitchFamily="34" charset="0"/>
                  <a:cs typeface="Arial" pitchFamily="34" charset="0"/>
                </a:rPr>
                <a:t>105 miles north of Washington, DC</a:t>
              </a:r>
            </a:p>
          </p:txBody>
        </p:sp>
        <p:sp>
          <p:nvSpPr>
            <p:cNvPr id="8" name="TextBox 7">
              <a:extLst>
                <a:ext uri="{FF2B5EF4-FFF2-40B4-BE49-F238E27FC236}">
                  <a16:creationId xmlns:a16="http://schemas.microsoft.com/office/drawing/2014/main" id="{F8E24523-8126-55C8-93BF-B129458A8363}"/>
                </a:ext>
              </a:extLst>
            </p:cNvPr>
            <p:cNvSpPr txBox="1"/>
            <p:nvPr/>
          </p:nvSpPr>
          <p:spPr>
            <a:xfrm>
              <a:off x="-2580103" y="3421244"/>
              <a:ext cx="1481676" cy="230564"/>
            </a:xfrm>
            <a:prstGeom prst="rect">
              <a:avLst/>
            </a:prstGeom>
            <a:noFill/>
          </p:spPr>
          <p:txBody>
            <a:bodyPr wrap="square" rtlCol="0">
              <a:spAutoFit/>
            </a:bodyPr>
            <a:lstStyle/>
            <a:p>
              <a:pPr>
                <a:buFont typeface="Wingdings" pitchFamily="2" charset="2"/>
                <a:buChar char="§"/>
              </a:pPr>
              <a:endParaRPr lang="en-US" sz="1200" b="1" dirty="0">
                <a:latin typeface="Arial" pitchFamily="34" charset="0"/>
                <a:cs typeface="Arial" pitchFamily="34" charset="0"/>
              </a:endParaRPr>
            </a:p>
          </p:txBody>
        </p:sp>
      </p:grpSp>
      <p:sp>
        <p:nvSpPr>
          <p:cNvPr id="12" name="TextBox 11">
            <a:extLst>
              <a:ext uri="{FF2B5EF4-FFF2-40B4-BE49-F238E27FC236}">
                <a16:creationId xmlns:a16="http://schemas.microsoft.com/office/drawing/2014/main" id="{5C1AA9CD-4C42-C2E5-1ACC-53D5F2FFE0EB}"/>
              </a:ext>
            </a:extLst>
          </p:cNvPr>
          <p:cNvSpPr txBox="1"/>
          <p:nvPr/>
        </p:nvSpPr>
        <p:spPr>
          <a:xfrm>
            <a:off x="9900974" y="3590053"/>
            <a:ext cx="2025934" cy="1283503"/>
          </a:xfrm>
          <a:custGeom>
            <a:avLst/>
            <a:gdLst>
              <a:gd name="csX0" fmla="*/ 0 w 2025934"/>
              <a:gd name="csY0" fmla="*/ 0 h 1283503"/>
              <a:gd name="csX1" fmla="*/ 445705 w 2025934"/>
              <a:gd name="csY1" fmla="*/ 0 h 1283503"/>
              <a:gd name="csX2" fmla="*/ 931930 w 2025934"/>
              <a:gd name="csY2" fmla="*/ 0 h 1283503"/>
              <a:gd name="csX3" fmla="*/ 1438413 w 2025934"/>
              <a:gd name="csY3" fmla="*/ 0 h 1283503"/>
              <a:gd name="csX4" fmla="*/ 2025934 w 2025934"/>
              <a:gd name="csY4" fmla="*/ 0 h 1283503"/>
              <a:gd name="csX5" fmla="*/ 2025934 w 2025934"/>
              <a:gd name="csY5" fmla="*/ 414999 h 1283503"/>
              <a:gd name="csX6" fmla="*/ 2025934 w 2025934"/>
              <a:gd name="csY6" fmla="*/ 855669 h 1283503"/>
              <a:gd name="csX7" fmla="*/ 2025934 w 2025934"/>
              <a:gd name="csY7" fmla="*/ 1283503 h 1283503"/>
              <a:gd name="csX8" fmla="*/ 1519451 w 2025934"/>
              <a:gd name="csY8" fmla="*/ 1283503 h 1283503"/>
              <a:gd name="csX9" fmla="*/ 1073745 w 2025934"/>
              <a:gd name="csY9" fmla="*/ 1283503 h 1283503"/>
              <a:gd name="csX10" fmla="*/ 587521 w 2025934"/>
              <a:gd name="csY10" fmla="*/ 1283503 h 1283503"/>
              <a:gd name="csX11" fmla="*/ 0 w 2025934"/>
              <a:gd name="csY11" fmla="*/ 1283503 h 1283503"/>
              <a:gd name="csX12" fmla="*/ 0 w 2025934"/>
              <a:gd name="csY12" fmla="*/ 842834 h 1283503"/>
              <a:gd name="csX13" fmla="*/ 0 w 2025934"/>
              <a:gd name="csY13" fmla="*/ 427834 h 1283503"/>
              <a:gd name="csX14" fmla="*/ 0 w 2025934"/>
              <a:gd name="csY14" fmla="*/ 0 h 1283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025934" h="1283503" fill="none" extrusionOk="0">
                <a:moveTo>
                  <a:pt x="0" y="0"/>
                </a:moveTo>
                <a:cubicBezTo>
                  <a:pt x="162249" y="-33260"/>
                  <a:pt x="343987" y="48064"/>
                  <a:pt x="445705" y="0"/>
                </a:cubicBezTo>
                <a:cubicBezTo>
                  <a:pt x="547424" y="-48064"/>
                  <a:pt x="803082" y="13657"/>
                  <a:pt x="931930" y="0"/>
                </a:cubicBezTo>
                <a:cubicBezTo>
                  <a:pt x="1060779" y="-13657"/>
                  <a:pt x="1334716" y="46487"/>
                  <a:pt x="1438413" y="0"/>
                </a:cubicBezTo>
                <a:cubicBezTo>
                  <a:pt x="1542110" y="-46487"/>
                  <a:pt x="1876453" y="64433"/>
                  <a:pt x="2025934" y="0"/>
                </a:cubicBezTo>
                <a:cubicBezTo>
                  <a:pt x="2032684" y="92401"/>
                  <a:pt x="2007807" y="214666"/>
                  <a:pt x="2025934" y="414999"/>
                </a:cubicBezTo>
                <a:cubicBezTo>
                  <a:pt x="2044061" y="615332"/>
                  <a:pt x="2022943" y="672482"/>
                  <a:pt x="2025934" y="855669"/>
                </a:cubicBezTo>
                <a:cubicBezTo>
                  <a:pt x="2028925" y="1038856"/>
                  <a:pt x="2007048" y="1135794"/>
                  <a:pt x="2025934" y="1283503"/>
                </a:cubicBezTo>
                <a:cubicBezTo>
                  <a:pt x="1869556" y="1329323"/>
                  <a:pt x="1623725" y="1236058"/>
                  <a:pt x="1519451" y="1283503"/>
                </a:cubicBezTo>
                <a:cubicBezTo>
                  <a:pt x="1415177" y="1330948"/>
                  <a:pt x="1230926" y="1261809"/>
                  <a:pt x="1073745" y="1283503"/>
                </a:cubicBezTo>
                <a:cubicBezTo>
                  <a:pt x="916564" y="1305197"/>
                  <a:pt x="759459" y="1227883"/>
                  <a:pt x="587521" y="1283503"/>
                </a:cubicBezTo>
                <a:cubicBezTo>
                  <a:pt x="415583" y="1339123"/>
                  <a:pt x="211306" y="1272207"/>
                  <a:pt x="0" y="1283503"/>
                </a:cubicBezTo>
                <a:cubicBezTo>
                  <a:pt x="-34654" y="1098317"/>
                  <a:pt x="42245" y="975805"/>
                  <a:pt x="0" y="842834"/>
                </a:cubicBezTo>
                <a:cubicBezTo>
                  <a:pt x="-42245" y="709863"/>
                  <a:pt x="23588" y="618238"/>
                  <a:pt x="0" y="427834"/>
                </a:cubicBezTo>
                <a:cubicBezTo>
                  <a:pt x="-23588" y="237430"/>
                  <a:pt x="37327" y="179213"/>
                  <a:pt x="0" y="0"/>
                </a:cubicBezTo>
                <a:close/>
              </a:path>
              <a:path w="2025934" h="1283503" stroke="0" extrusionOk="0">
                <a:moveTo>
                  <a:pt x="0" y="0"/>
                </a:moveTo>
                <a:cubicBezTo>
                  <a:pt x="251166" y="-40053"/>
                  <a:pt x="337487" y="47126"/>
                  <a:pt x="506484" y="0"/>
                </a:cubicBezTo>
                <a:cubicBezTo>
                  <a:pt x="675481" y="-47126"/>
                  <a:pt x="872243" y="11302"/>
                  <a:pt x="992708" y="0"/>
                </a:cubicBezTo>
                <a:cubicBezTo>
                  <a:pt x="1113173" y="-11302"/>
                  <a:pt x="1269325" y="57668"/>
                  <a:pt x="1519451" y="0"/>
                </a:cubicBezTo>
                <a:cubicBezTo>
                  <a:pt x="1769577" y="-57668"/>
                  <a:pt x="1872533" y="5469"/>
                  <a:pt x="2025934" y="0"/>
                </a:cubicBezTo>
                <a:cubicBezTo>
                  <a:pt x="2063121" y="175915"/>
                  <a:pt x="2009898" y="306198"/>
                  <a:pt x="2025934" y="402164"/>
                </a:cubicBezTo>
                <a:cubicBezTo>
                  <a:pt x="2041970" y="498130"/>
                  <a:pt x="1999029" y="639408"/>
                  <a:pt x="2025934" y="791494"/>
                </a:cubicBezTo>
                <a:cubicBezTo>
                  <a:pt x="2052839" y="943580"/>
                  <a:pt x="1992824" y="1147916"/>
                  <a:pt x="2025934" y="1283503"/>
                </a:cubicBezTo>
                <a:cubicBezTo>
                  <a:pt x="1913863" y="1326511"/>
                  <a:pt x="1712561" y="1282152"/>
                  <a:pt x="1519451" y="1283503"/>
                </a:cubicBezTo>
                <a:cubicBezTo>
                  <a:pt x="1326341" y="1284854"/>
                  <a:pt x="1126048" y="1266943"/>
                  <a:pt x="972448" y="1283503"/>
                </a:cubicBezTo>
                <a:cubicBezTo>
                  <a:pt x="818848" y="1300063"/>
                  <a:pt x="629104" y="1264589"/>
                  <a:pt x="506484" y="1283503"/>
                </a:cubicBezTo>
                <a:cubicBezTo>
                  <a:pt x="383864" y="1302417"/>
                  <a:pt x="251545" y="1273574"/>
                  <a:pt x="0" y="1283503"/>
                </a:cubicBezTo>
                <a:cubicBezTo>
                  <a:pt x="-47042" y="1156428"/>
                  <a:pt x="3387" y="981022"/>
                  <a:pt x="0" y="855669"/>
                </a:cubicBezTo>
                <a:cubicBezTo>
                  <a:pt x="-3387" y="730316"/>
                  <a:pt x="46040" y="539392"/>
                  <a:pt x="0" y="414999"/>
                </a:cubicBezTo>
                <a:cubicBezTo>
                  <a:pt x="-46040" y="290606"/>
                  <a:pt x="32718" y="199943"/>
                  <a:pt x="0" y="0"/>
                </a:cubicBezTo>
                <a:close/>
              </a:path>
            </a:pathLst>
          </a:custGeom>
          <a:solidFill>
            <a:srgbClr val="FFCC01"/>
          </a:solidFill>
          <a:ln>
            <a:solidFill>
              <a:schemeClr val="tx1"/>
            </a:solidFill>
            <a:extLst>
              <a:ext uri="{C807C97D-BFC1-408E-A445-0C87EB9F89A2}">
                <ask:lineSketchStyleProps xmlns:ask="http://schemas.microsoft.com/office/drawing/2018/sketchyshapes" sd="2469058243">
                  <a:prstGeom prst="rect">
                    <a:avLst/>
                  </a:prstGeom>
                  <ask:type>
                    <ask:lineSketchScribble/>
                  </ask:type>
                </ask:lineSketchStyleProps>
              </a:ext>
            </a:extLst>
          </a:ln>
        </p:spPr>
        <p:txBody>
          <a:bodyPr wrap="square" lIns="0" tIns="0" rIns="0" bIns="0" rtlCol="0">
            <a:noAutofit/>
          </a:bodyPr>
          <a:lstStyle/>
          <a:p>
            <a:pPr algn="ctr"/>
            <a:r>
              <a:rPr lang="en-US" sz="1400" b="1" dirty="0">
                <a:latin typeface="Arial" pitchFamily="34" charset="0"/>
                <a:cs typeface="Arial" pitchFamily="34" charset="0"/>
              </a:rPr>
              <a:t> </a:t>
            </a:r>
          </a:p>
          <a:p>
            <a:pPr algn="ctr"/>
            <a:r>
              <a:rPr lang="en-US" sz="1400" b="1" dirty="0">
                <a:latin typeface="Arial" pitchFamily="34" charset="0"/>
                <a:cs typeface="Arial" pitchFamily="34" charset="0"/>
              </a:rPr>
              <a:t>4 miles from I-81</a:t>
            </a:r>
          </a:p>
          <a:p>
            <a:pPr algn="ctr"/>
            <a:r>
              <a:rPr lang="en-US" sz="1400" b="1" dirty="0">
                <a:latin typeface="Arial" pitchFamily="34" charset="0"/>
                <a:cs typeface="Arial" pitchFamily="34" charset="0"/>
              </a:rPr>
              <a:t> 10 miles from I-76</a:t>
            </a:r>
          </a:p>
          <a:p>
            <a:pPr algn="ctr"/>
            <a:r>
              <a:rPr lang="en-US" sz="1400" b="1" dirty="0">
                <a:latin typeface="Arial" pitchFamily="34" charset="0"/>
                <a:cs typeface="Arial" pitchFamily="34" charset="0"/>
              </a:rPr>
              <a:t> 32 miles from I-70</a:t>
            </a:r>
          </a:p>
          <a:p>
            <a:pPr algn="ctr"/>
            <a:r>
              <a:rPr lang="en-US" sz="1400" b="1" dirty="0">
                <a:latin typeface="Arial" pitchFamily="34" charset="0"/>
                <a:cs typeface="Arial" pitchFamily="34" charset="0"/>
              </a:rPr>
              <a:t> 110 miles from I-95</a:t>
            </a:r>
          </a:p>
        </p:txBody>
      </p:sp>
      <p:sp>
        <p:nvSpPr>
          <p:cNvPr id="13" name="TextBox 12">
            <a:extLst>
              <a:ext uri="{FF2B5EF4-FFF2-40B4-BE49-F238E27FC236}">
                <a16:creationId xmlns:a16="http://schemas.microsoft.com/office/drawing/2014/main" id="{00C03709-54A1-57DE-2838-2853E5A8447F}"/>
              </a:ext>
            </a:extLst>
          </p:cNvPr>
          <p:cNvSpPr txBox="1"/>
          <p:nvPr/>
        </p:nvSpPr>
        <p:spPr>
          <a:xfrm>
            <a:off x="718737" y="6269654"/>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Tree>
    <p:extLst>
      <p:ext uri="{BB962C8B-B14F-4D97-AF65-F5344CB8AC3E}">
        <p14:creationId xmlns:p14="http://schemas.microsoft.com/office/powerpoint/2010/main" val="78170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659BF-D74F-7B4C-0C95-6E285BB6DB90}"/>
              </a:ext>
            </a:extLst>
          </p:cNvPr>
          <p:cNvSpPr txBox="1"/>
          <p:nvPr/>
        </p:nvSpPr>
        <p:spPr>
          <a:xfrm>
            <a:off x="940981" y="101153"/>
            <a:ext cx="6390166" cy="646331"/>
          </a:xfrm>
          <a:prstGeom prst="rect">
            <a:avLst/>
          </a:prstGeom>
          <a:noFill/>
        </p:spPr>
        <p:txBody>
          <a:bodyPr wrap="square">
            <a:spAutoFit/>
          </a:bodyPr>
          <a:lstStyle/>
          <a:p>
            <a:r>
              <a:rPr lang="en-US" sz="3600" dirty="0"/>
              <a:t>DEPOT MAPS</a:t>
            </a:r>
          </a:p>
        </p:txBody>
      </p:sp>
      <p:sp>
        <p:nvSpPr>
          <p:cNvPr id="9" name="TextBox 8">
            <a:extLst>
              <a:ext uri="{FF2B5EF4-FFF2-40B4-BE49-F238E27FC236}">
                <a16:creationId xmlns:a16="http://schemas.microsoft.com/office/drawing/2014/main" id="{6E2B9FFE-983A-DC14-3ABF-551464BA8EE1}"/>
              </a:ext>
            </a:extLst>
          </p:cNvPr>
          <p:cNvSpPr txBox="1"/>
          <p:nvPr/>
        </p:nvSpPr>
        <p:spPr>
          <a:xfrm>
            <a:off x="369544" y="6172775"/>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6" name="TextBox 5">
            <a:extLst>
              <a:ext uri="{FF2B5EF4-FFF2-40B4-BE49-F238E27FC236}">
                <a16:creationId xmlns:a16="http://schemas.microsoft.com/office/drawing/2014/main" id="{D6400192-6AB8-8602-B592-CB92D90FFA4D}"/>
              </a:ext>
            </a:extLst>
          </p:cNvPr>
          <p:cNvSpPr txBox="1"/>
          <p:nvPr/>
        </p:nvSpPr>
        <p:spPr>
          <a:xfrm>
            <a:off x="6683166" y="355798"/>
            <a:ext cx="5268801" cy="58169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400" b="1" i="1" u="sng" dirty="0">
                <a:latin typeface="Arial" panose="020B0604020202020204" pitchFamily="34" charset="0"/>
                <a:cs typeface="Arial" panose="020B0604020202020204" pitchFamily="34" charset="0"/>
              </a:rPr>
              <a:t>To LEAD ID/CAC Badge Office (Building 2)</a:t>
            </a:r>
            <a:r>
              <a:rPr lang="en-US" sz="1400" b="1"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Go to first traffic signal and turn left on to Advantage Ave (do not go to Main Gate).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Proceed straight on Advantage Avenue for approx. .5 miles (you will pass building 11 &amp; 13).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Turn left at Wisconsin Avenue.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Cross the railroad tracks.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Report to Building 2 (on your left) for vetting, badging and directions to your POC’s location</a:t>
            </a:r>
            <a:endParaRPr lang="en-US" sz="1400" b="1" i="1" u="sng" dirty="0">
              <a:latin typeface="Arial" panose="020B0604020202020204" pitchFamily="34" charset="0"/>
              <a:cs typeface="Arial" panose="020B0604020202020204" pitchFamily="34" charset="0"/>
            </a:endParaRPr>
          </a:p>
          <a:p>
            <a:endParaRPr lang="en-US" sz="1400" b="1" i="1" u="sng" dirty="0">
              <a:latin typeface="Arial" panose="020B0604020202020204" pitchFamily="34" charset="0"/>
              <a:cs typeface="Arial" panose="020B0604020202020204" pitchFamily="34" charset="0"/>
            </a:endParaRPr>
          </a:p>
          <a:p>
            <a:r>
              <a:rPr lang="en-US" sz="1400" b="1" i="1" u="sng" dirty="0">
                <a:latin typeface="Arial" panose="020B0604020202020204" pitchFamily="34" charset="0"/>
                <a:cs typeface="Arial" panose="020B0604020202020204" pitchFamily="34" charset="0"/>
              </a:rPr>
              <a:t>To LEAD Headquarters Building (Building 10): </a:t>
            </a:r>
          </a:p>
          <a:p>
            <a:endParaRPr lang="en-US" sz="1400" b="1" i="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Go to first traffic signal and turn left on to Advantage Ave (do not go to Main Gate).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Proceed straight on Advantage Avenue for approx. .5 miles (you will pass building 11 &amp; 13).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Turn left at Wisconsin Avenue.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Cross the railroad tracks and immediately turn right into the parking lot.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Proceed straight to the large flag.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Park in the spot marked for Distinguished Visitors in the front row.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Report to the front of Building 10 to meet your POC. </a:t>
            </a:r>
          </a:p>
          <a:p>
            <a:pPr marL="285750" indent="-285750">
              <a:buFont typeface="Arial" panose="020B0604020202020204" pitchFamily="34" charset="0"/>
              <a:buChar char="•"/>
            </a:pPr>
            <a:r>
              <a:rPr lang="en-US" sz="1200" b="1" i="1" dirty="0">
                <a:solidFill>
                  <a:srgbClr val="FF0000"/>
                </a:solidFill>
                <a:latin typeface="Arial" panose="020B0604020202020204" pitchFamily="34" charset="0"/>
                <a:cs typeface="Arial" panose="020B0604020202020204" pitchFamily="34" charset="0"/>
              </a:rPr>
              <a:t>Please use this option ONLY if your VISIT SPONSOR has informed you that you have been pre-vetted and will issue your visitor badges in person upon arrival. </a:t>
            </a:r>
          </a:p>
        </p:txBody>
      </p:sp>
      <p:pic>
        <p:nvPicPr>
          <p:cNvPr id="4" name="Picture 3">
            <a:extLst>
              <a:ext uri="{FF2B5EF4-FFF2-40B4-BE49-F238E27FC236}">
                <a16:creationId xmlns:a16="http://schemas.microsoft.com/office/drawing/2014/main" id="{E51E0F70-6627-A9EE-51C7-4A21D700A179}"/>
              </a:ext>
            </a:extLst>
          </p:cNvPr>
          <p:cNvPicPr>
            <a:picLocks noChangeAspect="1"/>
          </p:cNvPicPr>
          <p:nvPr/>
        </p:nvPicPr>
        <p:blipFill>
          <a:blip r:embed="rId4"/>
          <a:srcRect l="5607" t="5254" r="5621" b="4472"/>
          <a:stretch>
            <a:fillRect/>
          </a:stretch>
        </p:blipFill>
        <p:spPr>
          <a:xfrm>
            <a:off x="492901" y="879722"/>
            <a:ext cx="6066908" cy="5293053"/>
          </a:xfrm>
          <a:prstGeom prst="rect">
            <a:avLst/>
          </a:prstGeom>
        </p:spPr>
      </p:pic>
    </p:spTree>
    <p:extLst>
      <p:ext uri="{BB962C8B-B14F-4D97-AF65-F5344CB8AC3E}">
        <p14:creationId xmlns:p14="http://schemas.microsoft.com/office/powerpoint/2010/main" val="413610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73D1C-F81F-B135-0C16-ADCB66C47539}"/>
              </a:ext>
            </a:extLst>
          </p:cNvPr>
          <p:cNvSpPr txBox="1"/>
          <p:nvPr/>
        </p:nvSpPr>
        <p:spPr>
          <a:xfrm>
            <a:off x="940981" y="6202000"/>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3" name="TextBox 2">
            <a:extLst>
              <a:ext uri="{FF2B5EF4-FFF2-40B4-BE49-F238E27FC236}">
                <a16:creationId xmlns:a16="http://schemas.microsoft.com/office/drawing/2014/main" id="{42B30F6B-61CC-7DE4-4D69-E9814507382D}"/>
              </a:ext>
            </a:extLst>
          </p:cNvPr>
          <p:cNvSpPr txBox="1"/>
          <p:nvPr/>
        </p:nvSpPr>
        <p:spPr>
          <a:xfrm>
            <a:off x="940981" y="101153"/>
            <a:ext cx="10499652" cy="646331"/>
          </a:xfrm>
          <a:prstGeom prst="rect">
            <a:avLst/>
          </a:prstGeom>
          <a:noFill/>
        </p:spPr>
        <p:txBody>
          <a:bodyPr wrap="square">
            <a:spAutoFit/>
          </a:bodyPr>
          <a:lstStyle/>
          <a:p>
            <a:r>
              <a:rPr lang="en-US" sz="3600" dirty="0"/>
              <a:t>TRUCK DRIVER DELIVERY AND PICK UP</a:t>
            </a:r>
            <a:endParaRPr lang="en-US" sz="3600" dirty="0">
              <a:solidFill>
                <a:schemeClr val="accent2"/>
              </a:solidFill>
            </a:endParaRPr>
          </a:p>
        </p:txBody>
      </p:sp>
      <p:sp>
        <p:nvSpPr>
          <p:cNvPr id="6" name="TextBox 5">
            <a:extLst>
              <a:ext uri="{FF2B5EF4-FFF2-40B4-BE49-F238E27FC236}">
                <a16:creationId xmlns:a16="http://schemas.microsoft.com/office/drawing/2014/main" id="{3D178DBB-369F-BF19-4CB3-A54032974C46}"/>
              </a:ext>
            </a:extLst>
          </p:cNvPr>
          <p:cNvSpPr txBox="1"/>
          <p:nvPr/>
        </p:nvSpPr>
        <p:spPr>
          <a:xfrm>
            <a:off x="1146661" y="900302"/>
            <a:ext cx="8309345" cy="800219"/>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Truck driver delivery and pickup: </a:t>
            </a:r>
          </a:p>
          <a:p>
            <a:r>
              <a:rPr lang="en-US" sz="1400" dirty="0">
                <a:latin typeface="Arial" panose="020B0604020202020204" pitchFamily="34" charset="0"/>
                <a:cs typeface="Arial" panose="020B0604020202020204" pitchFamily="34" charset="0"/>
              </a:rPr>
              <a:t>Technology Gate, Technology Avenue, Building 1 Parking Lot</a:t>
            </a:r>
          </a:p>
          <a:p>
            <a:r>
              <a:rPr lang="en-US" sz="1400" dirty="0">
                <a:latin typeface="Arial" panose="020B0604020202020204" pitchFamily="34" charset="0"/>
                <a:cs typeface="Arial" panose="020B0604020202020204" pitchFamily="34" charset="0"/>
              </a:rPr>
              <a:t>Please call 717-267-5220 for concerns or additional directions</a:t>
            </a:r>
            <a:r>
              <a:rPr lang="en-US"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F9396874-D946-E7F6-CE0D-ED0046B917BC}"/>
              </a:ext>
            </a:extLst>
          </p:cNvPr>
          <p:cNvPicPr>
            <a:picLocks noChangeAspect="1"/>
          </p:cNvPicPr>
          <p:nvPr/>
        </p:nvPicPr>
        <p:blipFill>
          <a:blip r:embed="rId4"/>
          <a:stretch>
            <a:fillRect/>
          </a:stretch>
        </p:blipFill>
        <p:spPr>
          <a:xfrm>
            <a:off x="1075724" y="2175656"/>
            <a:ext cx="4708387" cy="3782042"/>
          </a:xfrm>
          <a:prstGeom prst="rect">
            <a:avLst/>
          </a:prstGeom>
        </p:spPr>
      </p:pic>
      <p:sp>
        <p:nvSpPr>
          <p:cNvPr id="8" name="Left Arrow 19">
            <a:extLst>
              <a:ext uri="{FF2B5EF4-FFF2-40B4-BE49-F238E27FC236}">
                <a16:creationId xmlns:a16="http://schemas.microsoft.com/office/drawing/2014/main" id="{66885032-41CD-BE15-8C4D-749E9C543F41}"/>
              </a:ext>
            </a:extLst>
          </p:cNvPr>
          <p:cNvSpPr/>
          <p:nvPr/>
        </p:nvSpPr>
        <p:spPr>
          <a:xfrm rot="20165940">
            <a:off x="3311182" y="3662443"/>
            <a:ext cx="1361833" cy="559987"/>
          </a:xfrm>
          <a:prstGeom prst="leftArrow">
            <a:avLst/>
          </a:prstGeom>
          <a:solidFill>
            <a:srgbClr val="FFD5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000" dirty="0">
                <a:solidFill>
                  <a:schemeClr val="tx1"/>
                </a:solidFill>
                <a:latin typeface="Arial" panose="020B0604020202020204" pitchFamily="34" charset="0"/>
                <a:cs typeface="Arial" panose="020B0604020202020204" pitchFamily="34" charset="0"/>
              </a:rPr>
              <a:t>Technology Gate</a:t>
            </a:r>
          </a:p>
        </p:txBody>
      </p:sp>
      <p:sp>
        <p:nvSpPr>
          <p:cNvPr id="11" name="TextBox 10">
            <a:extLst>
              <a:ext uri="{FF2B5EF4-FFF2-40B4-BE49-F238E27FC236}">
                <a16:creationId xmlns:a16="http://schemas.microsoft.com/office/drawing/2014/main" id="{49F8B622-DF3C-4C2E-E8D2-65B6E497F29F}"/>
              </a:ext>
            </a:extLst>
          </p:cNvPr>
          <p:cNvSpPr txBox="1"/>
          <p:nvPr/>
        </p:nvSpPr>
        <p:spPr>
          <a:xfrm>
            <a:off x="6743245" y="847273"/>
            <a:ext cx="4603897" cy="25162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0" tIns="0" rIns="0" bIns="0" rtlCol="0">
            <a:noAutofit/>
          </a:bodyPr>
          <a:lstStyle/>
          <a:p>
            <a:pPr>
              <a:lnSpc>
                <a:spcPct val="95000"/>
              </a:lnSpc>
              <a:spcBef>
                <a:spcPts val="1000"/>
              </a:spcBef>
              <a:buSzPct val="100000"/>
            </a:pPr>
            <a:r>
              <a:rPr lang="en-US" sz="1400" dirty="0">
                <a:latin typeface=" Arial"/>
              </a:rPr>
              <a:t>For efficient delivery and pick up, truck drivers shall have a valid driver’s license (REAL ID), vehicle registration and insurance, trailer registration, Bill of Lading, and depot POC. Note: Please refer to slide 2 for other acceptable forms of identification. </a:t>
            </a:r>
          </a:p>
          <a:p>
            <a:pPr>
              <a:lnSpc>
                <a:spcPct val="95000"/>
              </a:lnSpc>
              <a:spcBef>
                <a:spcPts val="1000"/>
              </a:spcBef>
              <a:buSzPct val="100000"/>
            </a:pPr>
            <a:r>
              <a:rPr lang="en-US" sz="1400" b="1" i="1" dirty="0">
                <a:latin typeface=" Arial"/>
              </a:rPr>
              <a:t>NOTE: Deliveries and pick ups are by appointment only, please use the above number to schedule an appointment, if your dispatch has not already set up your appointment. Once your appointment is scheduled, use the below QR code for GPS directions to Technology Gate. </a:t>
            </a:r>
          </a:p>
          <a:p>
            <a:pPr>
              <a:lnSpc>
                <a:spcPct val="95000"/>
              </a:lnSpc>
              <a:spcBef>
                <a:spcPts val="1000"/>
              </a:spcBef>
              <a:buSzPct val="100000"/>
            </a:pPr>
            <a:endParaRPr lang="en-US" sz="1400" b="1" i="1" dirty="0">
              <a:latin typeface=" Arial"/>
            </a:endParaRPr>
          </a:p>
          <a:p>
            <a:pPr>
              <a:lnSpc>
                <a:spcPct val="95000"/>
              </a:lnSpc>
              <a:spcBef>
                <a:spcPts val="1000"/>
              </a:spcBef>
              <a:buSzPct val="100000"/>
            </a:pPr>
            <a:endParaRPr lang="en-US" sz="1400" b="1" i="1" dirty="0">
              <a:latin typeface=" Arial"/>
            </a:endParaRPr>
          </a:p>
        </p:txBody>
      </p:sp>
      <p:cxnSp>
        <p:nvCxnSpPr>
          <p:cNvPr id="12" name="Straight Connector 11">
            <a:extLst>
              <a:ext uri="{FF2B5EF4-FFF2-40B4-BE49-F238E27FC236}">
                <a16:creationId xmlns:a16="http://schemas.microsoft.com/office/drawing/2014/main" id="{B497A840-9F3F-A1DA-7321-AFA01DBDA98B}"/>
              </a:ext>
            </a:extLst>
          </p:cNvPr>
          <p:cNvCxnSpPr/>
          <p:nvPr/>
        </p:nvCxnSpPr>
        <p:spPr>
          <a:xfrm>
            <a:off x="1039411" y="747484"/>
            <a:ext cx="0" cy="1085490"/>
          </a:xfrm>
          <a:prstGeom prst="line">
            <a:avLst/>
          </a:prstGeom>
          <a:ln w="571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68DD9FF-5C75-C520-9EB3-BA076A762A03}"/>
              </a:ext>
            </a:extLst>
          </p:cNvPr>
          <p:cNvCxnSpPr>
            <a:cxnSpLocks/>
          </p:cNvCxnSpPr>
          <p:nvPr/>
        </p:nvCxnSpPr>
        <p:spPr>
          <a:xfrm flipH="1">
            <a:off x="1034345" y="1832974"/>
            <a:ext cx="2440688" cy="0"/>
          </a:xfrm>
          <a:prstGeom prst="line">
            <a:avLst/>
          </a:prstGeom>
          <a:ln w="5715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14" name="AutoShape 2" descr="Image result for truck driver delievery and pickup clip art">
            <a:extLst>
              <a:ext uri="{FF2B5EF4-FFF2-40B4-BE49-F238E27FC236}">
                <a16:creationId xmlns:a16="http://schemas.microsoft.com/office/drawing/2014/main" id="{B1929461-F3A8-41E1-2284-912575140C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Delivery Truck">
            <a:extLst>
              <a:ext uri="{FF2B5EF4-FFF2-40B4-BE49-F238E27FC236}">
                <a16:creationId xmlns:a16="http://schemas.microsoft.com/office/drawing/2014/main" id="{ED906396-C2B6-5545-0BFF-1C258598D4D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42"/>
          <a:stretch>
            <a:fillRect/>
          </a:stretch>
        </p:blipFill>
        <p:spPr bwMode="auto">
          <a:xfrm>
            <a:off x="8948290" y="3942437"/>
            <a:ext cx="2306015" cy="1306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5A7E49-6800-FC24-B1C9-11DDF7CA2921}"/>
              </a:ext>
            </a:extLst>
          </p:cNvPr>
          <p:cNvPicPr>
            <a:picLocks noChangeAspect="1"/>
          </p:cNvPicPr>
          <p:nvPr/>
        </p:nvPicPr>
        <p:blipFill>
          <a:blip r:embed="rId6"/>
          <a:stretch>
            <a:fillRect/>
          </a:stretch>
        </p:blipFill>
        <p:spPr>
          <a:xfrm>
            <a:off x="6743245" y="3659140"/>
            <a:ext cx="2072012" cy="2029330"/>
          </a:xfrm>
          <a:prstGeom prst="rect">
            <a:avLst/>
          </a:prstGeom>
        </p:spPr>
      </p:pic>
    </p:spTree>
    <p:extLst>
      <p:ext uri="{BB962C8B-B14F-4D97-AF65-F5344CB8AC3E}">
        <p14:creationId xmlns:p14="http://schemas.microsoft.com/office/powerpoint/2010/main" val="338612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1AAE1-6433-0046-A9E4-48860A0BE358}"/>
              </a:ext>
            </a:extLst>
          </p:cNvPr>
          <p:cNvSpPr txBox="1"/>
          <p:nvPr/>
        </p:nvSpPr>
        <p:spPr>
          <a:xfrm>
            <a:off x="940981" y="101153"/>
            <a:ext cx="10499652" cy="646331"/>
          </a:xfrm>
          <a:prstGeom prst="rect">
            <a:avLst/>
          </a:prstGeom>
          <a:noFill/>
        </p:spPr>
        <p:txBody>
          <a:bodyPr wrap="square">
            <a:spAutoFit/>
          </a:bodyPr>
          <a:lstStyle/>
          <a:p>
            <a:r>
              <a:rPr lang="en-US" sz="3600" dirty="0"/>
              <a:t>LOCATION</a:t>
            </a:r>
          </a:p>
        </p:txBody>
      </p:sp>
      <p:sp>
        <p:nvSpPr>
          <p:cNvPr id="3" name="TextBox 2">
            <a:extLst>
              <a:ext uri="{FF2B5EF4-FFF2-40B4-BE49-F238E27FC236}">
                <a16:creationId xmlns:a16="http://schemas.microsoft.com/office/drawing/2014/main" id="{0C2650C1-1FAA-F775-12B0-49FDCD49FE50}"/>
              </a:ext>
            </a:extLst>
          </p:cNvPr>
          <p:cNvSpPr txBox="1"/>
          <p:nvPr/>
        </p:nvSpPr>
        <p:spPr>
          <a:xfrm>
            <a:off x="1184471" y="1162032"/>
            <a:ext cx="6783572" cy="4635795"/>
          </a:xfrm>
          <a:prstGeom prst="rect">
            <a:avLst/>
          </a:prstGeom>
          <a:noFill/>
        </p:spPr>
        <p:txBody>
          <a:bodyPr wrap="square" lIns="0" tIns="0" rIns="0" bIns="0" rtlCol="0">
            <a:noAutofit/>
          </a:bodyPr>
          <a:lstStyle/>
          <a:p>
            <a:pPr algn="ctr"/>
            <a:r>
              <a:rPr lang="en-US" sz="1400" b="1" u="sng" dirty="0">
                <a:latin typeface="Arial" panose="020B0604020202020204" pitchFamily="34" charset="0"/>
                <a:cs typeface="Arial" panose="020B0604020202020204" pitchFamily="34" charset="0"/>
              </a:rPr>
              <a:t>AIRPORTS</a:t>
            </a:r>
          </a:p>
          <a:p>
            <a:pPr algn="ctr"/>
            <a:r>
              <a:rPr lang="en-US" sz="1400" i="1" dirty="0">
                <a:latin typeface="Arial" panose="020B0604020202020204" pitchFamily="34" charset="0"/>
                <a:cs typeface="Arial" panose="020B0604020202020204" pitchFamily="34" charset="0"/>
              </a:rPr>
              <a:t>(Estimated driving time to LEAD)</a:t>
            </a:r>
          </a:p>
          <a:p>
            <a:endParaRPr lang="en-US" sz="1400" b="1" u="sng"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Hagerstown Regional Airport, </a:t>
            </a:r>
            <a:r>
              <a:rPr lang="en-US" sz="1400" b="1" dirty="0">
                <a:latin typeface="Arial" panose="020B0604020202020204" pitchFamily="34" charset="0"/>
                <a:cs typeface="Arial" panose="020B0604020202020204" pitchFamily="34" charset="0"/>
              </a:rPr>
              <a:t>HGR</a:t>
            </a:r>
            <a:r>
              <a:rPr lang="en-US" sz="1400" dirty="0">
                <a:latin typeface="Arial" panose="020B0604020202020204" pitchFamily="34" charset="0"/>
                <a:cs typeface="Arial" panose="020B0604020202020204" pitchFamily="34" charset="0"/>
              </a:rPr>
              <a:t>, Hagerstown, MD</a:t>
            </a:r>
          </a:p>
          <a:p>
            <a:r>
              <a:rPr lang="en-US" sz="1400" i="1" dirty="0">
                <a:latin typeface="Arial" panose="020B0604020202020204" pitchFamily="34" charset="0"/>
                <a:cs typeface="Arial" panose="020B0604020202020204" pitchFamily="34" charset="0"/>
              </a:rPr>
              <a:t>30 minutes driving time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Harrisburg International Airport </a:t>
            </a:r>
            <a:r>
              <a:rPr lang="en-US" sz="1400" b="1" dirty="0">
                <a:latin typeface="Arial" panose="020B0604020202020204" pitchFamily="34" charset="0"/>
                <a:cs typeface="Arial" panose="020B0604020202020204" pitchFamily="34" charset="0"/>
              </a:rPr>
              <a:t>MDT</a:t>
            </a:r>
            <a:r>
              <a:rPr lang="en-US" sz="1400" dirty="0">
                <a:latin typeface="Arial" panose="020B0604020202020204" pitchFamily="34" charset="0"/>
                <a:cs typeface="Arial" panose="020B0604020202020204" pitchFamily="34" charset="0"/>
              </a:rPr>
              <a:t>, Harrisburg, PA</a:t>
            </a:r>
          </a:p>
          <a:p>
            <a:r>
              <a:rPr lang="en-US" sz="1400" i="1" dirty="0">
                <a:latin typeface="Arial" panose="020B0604020202020204" pitchFamily="34" charset="0"/>
                <a:cs typeface="Arial" panose="020B0604020202020204" pitchFamily="34" charset="0"/>
              </a:rPr>
              <a:t>1.25 hours driving time</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Ronald Regan Washington National Airport </a:t>
            </a:r>
            <a:r>
              <a:rPr lang="en-US" sz="1400" b="1" dirty="0">
                <a:latin typeface="Arial" panose="020B0604020202020204" pitchFamily="34" charset="0"/>
                <a:cs typeface="Arial" panose="020B0604020202020204" pitchFamily="34" charset="0"/>
              </a:rPr>
              <a:t>DCA</a:t>
            </a:r>
            <a:r>
              <a:rPr lang="en-US" sz="1400" dirty="0">
                <a:latin typeface="Arial" panose="020B0604020202020204" pitchFamily="34" charset="0"/>
                <a:cs typeface="Arial" panose="020B0604020202020204" pitchFamily="34" charset="0"/>
              </a:rPr>
              <a:t>, Washington DC:</a:t>
            </a:r>
          </a:p>
          <a:p>
            <a:r>
              <a:rPr lang="en-US" sz="1400" i="1" dirty="0">
                <a:latin typeface="Arial" panose="020B0604020202020204" pitchFamily="34" charset="0"/>
                <a:cs typeface="Arial" panose="020B0604020202020204" pitchFamily="34" charset="0"/>
              </a:rPr>
              <a:t>2.25 hours driving time</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Baltimore/Washington International Thurgood Marshall Airport </a:t>
            </a:r>
            <a:r>
              <a:rPr lang="en-US" sz="1400" b="1" dirty="0">
                <a:latin typeface="Arial" panose="020B0604020202020204" pitchFamily="34" charset="0"/>
                <a:cs typeface="Arial" panose="020B0604020202020204" pitchFamily="34" charset="0"/>
              </a:rPr>
              <a:t>BWI</a:t>
            </a:r>
            <a:r>
              <a:rPr lang="en-US" sz="1400" dirty="0">
                <a:latin typeface="Arial" panose="020B0604020202020204" pitchFamily="34" charset="0"/>
                <a:cs typeface="Arial" panose="020B0604020202020204" pitchFamily="34" charset="0"/>
              </a:rPr>
              <a:t>, Linthicum, MD</a:t>
            </a:r>
          </a:p>
          <a:p>
            <a:r>
              <a:rPr lang="en-US" sz="1400" i="1" dirty="0">
                <a:latin typeface="Arial" panose="020B0604020202020204" pitchFamily="34" charset="0"/>
                <a:cs typeface="Arial" panose="020B0604020202020204" pitchFamily="34" charset="0"/>
              </a:rPr>
              <a:t>2 hours driving time</a:t>
            </a:r>
            <a:br>
              <a:rPr lang="en-US" sz="1400" dirty="0">
                <a:latin typeface="Arial" panose="020B0604020202020204" pitchFamily="34" charset="0"/>
                <a:cs typeface="Arial" panose="020B0604020202020204" pitchFamily="34" charset="0"/>
              </a:rPr>
            </a:b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Washington Dulles International Airport, </a:t>
            </a:r>
            <a:r>
              <a:rPr lang="en-US" sz="1400" b="1" dirty="0">
                <a:latin typeface="Arial" panose="020B0604020202020204" pitchFamily="34" charset="0"/>
                <a:cs typeface="Arial" panose="020B0604020202020204" pitchFamily="34" charset="0"/>
              </a:rPr>
              <a:t>IAD</a:t>
            </a:r>
            <a:r>
              <a:rPr lang="en-US" sz="1400" dirty="0">
                <a:latin typeface="Arial" panose="020B0604020202020204" pitchFamily="34" charset="0"/>
                <a:cs typeface="Arial" panose="020B0604020202020204" pitchFamily="34" charset="0"/>
              </a:rPr>
              <a:t>, Dulles, VA</a:t>
            </a:r>
          </a:p>
          <a:p>
            <a:r>
              <a:rPr lang="en-US" sz="1400" i="1" dirty="0">
                <a:latin typeface="Arial" panose="020B0604020202020204" pitchFamily="34" charset="0"/>
                <a:cs typeface="Arial" panose="020B0604020202020204" pitchFamily="34" charset="0"/>
              </a:rPr>
              <a:t>2 hours driving time</a:t>
            </a:r>
          </a:p>
          <a:p>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F263AF1-220E-9DAE-F333-42FCE1CBE0FB}"/>
              </a:ext>
            </a:extLst>
          </p:cNvPr>
          <p:cNvSpPr txBox="1"/>
          <p:nvPr/>
        </p:nvSpPr>
        <p:spPr>
          <a:xfrm>
            <a:off x="1047307" y="6142108"/>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graphicFrame>
        <p:nvGraphicFramePr>
          <p:cNvPr id="7" name="Diagram 6">
            <a:extLst>
              <a:ext uri="{FF2B5EF4-FFF2-40B4-BE49-F238E27FC236}">
                <a16:creationId xmlns:a16="http://schemas.microsoft.com/office/drawing/2014/main" id="{A8000501-51FD-071B-DFD3-3EF46D5864B2}"/>
              </a:ext>
            </a:extLst>
          </p:cNvPr>
          <p:cNvGraphicFramePr/>
          <p:nvPr>
            <p:extLst>
              <p:ext uri="{D42A27DB-BD31-4B8C-83A1-F6EECF244321}">
                <p14:modId xmlns:p14="http://schemas.microsoft.com/office/powerpoint/2010/main" val="2649864076"/>
              </p:ext>
            </p:extLst>
          </p:nvPr>
        </p:nvGraphicFramePr>
        <p:xfrm>
          <a:off x="6260544" y="736351"/>
          <a:ext cx="4922568" cy="2788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ee Airplane Clipart Vector Free">
            <a:extLst>
              <a:ext uri="{FF2B5EF4-FFF2-40B4-BE49-F238E27FC236}">
                <a16:creationId xmlns:a16="http://schemas.microsoft.com/office/drawing/2014/main" id="{8B260BD8-C727-F25E-F266-739CC7E812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2224" y="3732133"/>
            <a:ext cx="2973498" cy="228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1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DB33B3-22E2-3E15-BEC2-F4645C0430BA}"/>
              </a:ext>
            </a:extLst>
          </p:cNvPr>
          <p:cNvGrpSpPr/>
          <p:nvPr/>
        </p:nvGrpSpPr>
        <p:grpSpPr>
          <a:xfrm>
            <a:off x="1227768" y="971206"/>
            <a:ext cx="4963039" cy="5145376"/>
            <a:chOff x="1373829" y="1125414"/>
            <a:chExt cx="8406232" cy="5044273"/>
          </a:xfrm>
        </p:grpSpPr>
        <p:cxnSp>
          <p:nvCxnSpPr>
            <p:cNvPr id="26" name="Straight Connector 25">
              <a:extLst>
                <a:ext uri="{FF2B5EF4-FFF2-40B4-BE49-F238E27FC236}">
                  <a16:creationId xmlns:a16="http://schemas.microsoft.com/office/drawing/2014/main" id="{C4F1B6BD-653B-0900-0573-F314EECD35F7}"/>
                </a:ext>
              </a:extLst>
            </p:cNvPr>
            <p:cNvCxnSpPr/>
            <p:nvPr/>
          </p:nvCxnSpPr>
          <p:spPr>
            <a:xfrm>
              <a:off x="1396721" y="1125414"/>
              <a:ext cx="0" cy="5044273"/>
            </a:xfrm>
            <a:prstGeom prst="line">
              <a:avLst/>
            </a:prstGeom>
            <a:ln w="95250">
              <a:solidFill>
                <a:srgbClr val="221F2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63717BD-76D8-9604-D83F-A60504EF3E80}"/>
                </a:ext>
              </a:extLst>
            </p:cNvPr>
            <p:cNvCxnSpPr>
              <a:cxnSpLocks/>
            </p:cNvCxnSpPr>
            <p:nvPr/>
          </p:nvCxnSpPr>
          <p:spPr>
            <a:xfrm flipH="1">
              <a:off x="1373829" y="6169687"/>
              <a:ext cx="8406232" cy="0"/>
            </a:xfrm>
            <a:prstGeom prst="line">
              <a:avLst/>
            </a:prstGeom>
            <a:ln w="95250">
              <a:solidFill>
                <a:srgbClr val="221F2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2" name="Table 12">
            <a:extLst>
              <a:ext uri="{FF2B5EF4-FFF2-40B4-BE49-F238E27FC236}">
                <a16:creationId xmlns:a16="http://schemas.microsoft.com/office/drawing/2014/main" id="{3457AC11-A4B4-BEA8-A89E-590D327EF0C4}"/>
              </a:ext>
            </a:extLst>
          </p:cNvPr>
          <p:cNvGraphicFramePr>
            <a:graphicFrameLocks noGrp="1"/>
          </p:cNvGraphicFramePr>
          <p:nvPr>
            <p:extLst>
              <p:ext uri="{D42A27DB-BD31-4B8C-83A1-F6EECF244321}">
                <p14:modId xmlns:p14="http://schemas.microsoft.com/office/powerpoint/2010/main" val="3967235681"/>
              </p:ext>
            </p:extLst>
          </p:nvPr>
        </p:nvGraphicFramePr>
        <p:xfrm>
          <a:off x="1417979" y="831399"/>
          <a:ext cx="6588528" cy="5227044"/>
        </p:xfrm>
        <a:graphic>
          <a:graphicData uri="http://schemas.openxmlformats.org/drawingml/2006/table">
            <a:tbl>
              <a:tblPr firstRow="1" bandRow="1">
                <a:tableStyleId>{5C22544A-7EE6-4342-B048-85BDC9FD1C3A}</a:tableStyleId>
              </a:tblPr>
              <a:tblGrid>
                <a:gridCol w="1647132">
                  <a:extLst>
                    <a:ext uri="{9D8B030D-6E8A-4147-A177-3AD203B41FA5}">
                      <a16:colId xmlns:a16="http://schemas.microsoft.com/office/drawing/2014/main" val="2160835581"/>
                    </a:ext>
                  </a:extLst>
                </a:gridCol>
                <a:gridCol w="1647132">
                  <a:extLst>
                    <a:ext uri="{9D8B030D-6E8A-4147-A177-3AD203B41FA5}">
                      <a16:colId xmlns:a16="http://schemas.microsoft.com/office/drawing/2014/main" val="287713282"/>
                    </a:ext>
                  </a:extLst>
                </a:gridCol>
                <a:gridCol w="1647132">
                  <a:extLst>
                    <a:ext uri="{9D8B030D-6E8A-4147-A177-3AD203B41FA5}">
                      <a16:colId xmlns:a16="http://schemas.microsoft.com/office/drawing/2014/main" val="1141014252"/>
                    </a:ext>
                  </a:extLst>
                </a:gridCol>
                <a:gridCol w="1647132">
                  <a:extLst>
                    <a:ext uri="{9D8B030D-6E8A-4147-A177-3AD203B41FA5}">
                      <a16:colId xmlns:a16="http://schemas.microsoft.com/office/drawing/2014/main" val="904727298"/>
                    </a:ext>
                  </a:extLst>
                </a:gridCol>
              </a:tblGrid>
              <a:tr h="918252">
                <a:tc>
                  <a:txBody>
                    <a:bodyPr/>
                    <a:lstStyle/>
                    <a:p>
                      <a:r>
                        <a:rPr lang="en-US" sz="1000" b="0" dirty="0">
                          <a:solidFill>
                            <a:schemeClr val="tx1"/>
                          </a:solidFill>
                          <a:latin typeface="Arial" panose="020B0604020202020204" pitchFamily="34" charset="0"/>
                          <a:cs typeface="Arial" panose="020B0604020202020204" pitchFamily="34" charset="0"/>
                        </a:rPr>
                        <a:t>Baymont by Wyndham </a:t>
                      </a:r>
                    </a:p>
                    <a:p>
                      <a:r>
                        <a:rPr lang="en-US" sz="1000" b="0" dirty="0">
                          <a:solidFill>
                            <a:schemeClr val="tx1"/>
                          </a:solidFill>
                          <a:latin typeface="Arial" panose="020B0604020202020204" pitchFamily="34" charset="0"/>
                          <a:cs typeface="Arial" panose="020B0604020202020204" pitchFamily="34" charset="0"/>
                        </a:rPr>
                        <a:t>1122 Wayne Ave.</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717-660-0862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Hampton Inn</a:t>
                      </a:r>
                    </a:p>
                    <a:p>
                      <a:r>
                        <a:rPr lang="en-US" sz="1000" b="0" dirty="0">
                          <a:solidFill>
                            <a:schemeClr val="tx1"/>
                          </a:solidFill>
                          <a:latin typeface="Arial" panose="020B0604020202020204" pitchFamily="34" charset="0"/>
                          <a:cs typeface="Arial" panose="020B0604020202020204" pitchFamily="34" charset="0"/>
                        </a:rPr>
                        <a:t>955 Lesher Rd.</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717-261-9185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Main Stay Suites</a:t>
                      </a:r>
                    </a:p>
                    <a:p>
                      <a:r>
                        <a:rPr lang="en-US" sz="1000" b="0" dirty="0">
                          <a:solidFill>
                            <a:schemeClr val="tx1"/>
                          </a:solidFill>
                          <a:latin typeface="Arial" panose="020B0604020202020204" pitchFamily="34" charset="0"/>
                          <a:cs typeface="Arial" panose="020B0604020202020204" pitchFamily="34" charset="0"/>
                        </a:rPr>
                        <a:t>30 Falling Spring Rd.</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717-263-1288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SpringHill Suites by Marriott</a:t>
                      </a:r>
                    </a:p>
                    <a:p>
                      <a:r>
                        <a:rPr lang="en-US" sz="1000" b="0" dirty="0">
                          <a:solidFill>
                            <a:schemeClr val="tx1"/>
                          </a:solidFill>
                          <a:latin typeface="Arial" panose="020B0604020202020204" pitchFamily="34" charset="0"/>
                          <a:cs typeface="Arial" panose="020B0604020202020204" pitchFamily="34" charset="0"/>
                        </a:rPr>
                        <a:t>451 Gateway Ave.</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717-263-1300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48357010"/>
                  </a:ext>
                </a:extLst>
              </a:tr>
              <a:tr h="1076570">
                <a:tc>
                  <a:txBody>
                    <a:bodyPr/>
                    <a:lstStyle/>
                    <a:p>
                      <a:r>
                        <a:rPr lang="en-US" sz="1000" b="0" dirty="0">
                          <a:solidFill>
                            <a:schemeClr val="tx1"/>
                          </a:solidFill>
                          <a:latin typeface="Arial" panose="020B0604020202020204" pitchFamily="34" charset="0"/>
                          <a:cs typeface="Arial" panose="020B0604020202020204" pitchFamily="34" charset="0"/>
                        </a:rPr>
                        <a:t>Best Western</a:t>
                      </a:r>
                    </a:p>
                    <a:p>
                      <a:r>
                        <a:rPr lang="en-US" sz="1000" b="0" dirty="0">
                          <a:solidFill>
                            <a:schemeClr val="tx1"/>
                          </a:solidFill>
                          <a:latin typeface="Arial" panose="020B0604020202020204" pitchFamily="34" charset="0"/>
                          <a:cs typeface="Arial" panose="020B0604020202020204" pitchFamily="34" charset="0"/>
                        </a:rPr>
                        <a:t>211 Walker Rd.</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717-262-4994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Hawthorne Extended Stay by Wyndham</a:t>
                      </a:r>
                    </a:p>
                    <a:p>
                      <a:r>
                        <a:rPr lang="en-US" sz="1000" b="0" dirty="0">
                          <a:solidFill>
                            <a:schemeClr val="tx1"/>
                          </a:solidFill>
                          <a:latin typeface="Arial" panose="020B0604020202020204" pitchFamily="34" charset="0"/>
                          <a:cs typeface="Arial" panose="020B0604020202020204" pitchFamily="34" charset="0"/>
                        </a:rPr>
                        <a:t>1123 Lincoln Way East</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717-504-8777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Quality Inn &amp; Suites</a:t>
                      </a:r>
                    </a:p>
                    <a:p>
                      <a:r>
                        <a:rPr lang="en-US" sz="1000" b="0" dirty="0">
                          <a:solidFill>
                            <a:schemeClr val="tx1"/>
                          </a:solidFill>
                          <a:latin typeface="Arial" panose="020B0604020202020204" pitchFamily="34" charset="0"/>
                          <a:cs typeface="Arial" panose="020B0604020202020204" pitchFamily="34" charset="0"/>
                        </a:rPr>
                        <a:t>1435 Doron Dr.</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717-263-0596</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Super 8 by Wyndham</a:t>
                      </a:r>
                    </a:p>
                    <a:p>
                      <a:r>
                        <a:rPr lang="en-US" sz="1000" b="0" dirty="0">
                          <a:solidFill>
                            <a:schemeClr val="tx1"/>
                          </a:solidFill>
                          <a:latin typeface="Arial" panose="020B0604020202020204" pitchFamily="34" charset="0"/>
                          <a:cs typeface="Arial" panose="020B0604020202020204" pitchFamily="34" charset="0"/>
                        </a:rPr>
                        <a:t>3301 Black Gap Rd.</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717-263-6741</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37662936"/>
                  </a:ext>
                </a:extLst>
              </a:tr>
              <a:tr h="1076570">
                <a:tc>
                  <a:txBody>
                    <a:bodyPr/>
                    <a:lstStyle/>
                    <a:p>
                      <a:r>
                        <a:rPr lang="en-US" sz="1000" b="0" dirty="0">
                          <a:solidFill>
                            <a:schemeClr val="tx1"/>
                          </a:solidFill>
                          <a:latin typeface="Arial" panose="020B0604020202020204" pitchFamily="34" charset="0"/>
                          <a:cs typeface="Arial" panose="020B0604020202020204" pitchFamily="34" charset="0"/>
                        </a:rPr>
                        <a:t>Candlewood Suites </a:t>
                      </a:r>
                    </a:p>
                    <a:p>
                      <a:r>
                        <a:rPr lang="en-US" sz="1000" b="0" dirty="0">
                          <a:solidFill>
                            <a:schemeClr val="tx1"/>
                          </a:solidFill>
                          <a:latin typeface="Arial" panose="020B0604020202020204" pitchFamily="34" charset="0"/>
                          <a:cs typeface="Arial" panose="020B0604020202020204" pitchFamily="34" charset="0"/>
                        </a:rPr>
                        <a:t>231 Walker Rd.</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717-263-2800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Holiday Inn Express Hotel &amp; Suites</a:t>
                      </a:r>
                    </a:p>
                    <a:p>
                      <a:r>
                        <a:rPr lang="en-US" sz="1000" b="0" dirty="0">
                          <a:solidFill>
                            <a:schemeClr val="tx1"/>
                          </a:solidFill>
                          <a:latin typeface="Arial" panose="020B0604020202020204" pitchFamily="34" charset="0"/>
                          <a:cs typeface="Arial" panose="020B0604020202020204" pitchFamily="34" charset="0"/>
                        </a:rPr>
                        <a:t>1097 Wayne Ave.</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717-709-9009</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Red Carpet Inn</a:t>
                      </a:r>
                    </a:p>
                    <a:p>
                      <a:r>
                        <a:rPr lang="en-US" sz="1000" b="0" dirty="0">
                          <a:solidFill>
                            <a:schemeClr val="tx1"/>
                          </a:solidFill>
                          <a:latin typeface="Arial" panose="020B0604020202020204" pitchFamily="34" charset="0"/>
                          <a:cs typeface="Arial" panose="020B0604020202020204" pitchFamily="34" charset="0"/>
                        </a:rPr>
                        <a:t>1175 Wayne Ave.</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717-267-2323</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Travelodge by Wyndham</a:t>
                      </a:r>
                    </a:p>
                    <a:p>
                      <a:r>
                        <a:rPr lang="en-US" sz="1000" b="0" dirty="0">
                          <a:solidFill>
                            <a:schemeClr val="tx1"/>
                          </a:solidFill>
                          <a:latin typeface="Arial" panose="020B0604020202020204" pitchFamily="34" charset="0"/>
                          <a:cs typeface="Arial" panose="020B0604020202020204" pitchFamily="34" charset="0"/>
                        </a:rPr>
                        <a:t>565 Lincoln Way East</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717-264-4187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72302266"/>
                  </a:ext>
                </a:extLst>
              </a:tr>
              <a:tr h="997412">
                <a:tc>
                  <a:txBody>
                    <a:bodyPr/>
                    <a:lstStyle/>
                    <a:p>
                      <a:r>
                        <a:rPr lang="en-US" sz="1000" b="0" dirty="0">
                          <a:solidFill>
                            <a:schemeClr val="tx1"/>
                          </a:solidFill>
                          <a:latin typeface="Arial" panose="020B0604020202020204" pitchFamily="34" charset="0"/>
                          <a:cs typeface="Arial" panose="020B0604020202020204" pitchFamily="34" charset="0"/>
                        </a:rPr>
                        <a:t>Comfort Inn</a:t>
                      </a:r>
                    </a:p>
                    <a:p>
                      <a:r>
                        <a:rPr lang="en-US" sz="1000" b="0" dirty="0">
                          <a:solidFill>
                            <a:schemeClr val="tx1"/>
                          </a:solidFill>
                          <a:latin typeface="Arial" panose="020B0604020202020204" pitchFamily="34" charset="0"/>
                          <a:cs typeface="Arial" panose="020B0604020202020204" pitchFamily="34" charset="0"/>
                        </a:rPr>
                        <a:t>3648 Olde Scotland Rd.</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717-706-6142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The Inn at Ragged Edge</a:t>
                      </a:r>
                    </a:p>
                    <a:p>
                      <a:r>
                        <a:rPr lang="en-US" sz="1000" b="0" dirty="0">
                          <a:solidFill>
                            <a:schemeClr val="tx1"/>
                          </a:solidFill>
                          <a:latin typeface="Arial" panose="020B0604020202020204" pitchFamily="34" charset="0"/>
                          <a:cs typeface="Arial" panose="020B0604020202020204" pitchFamily="34" charset="0"/>
                        </a:rPr>
                        <a:t>1090 Ragged Edge Rd.</a:t>
                      </a:r>
                    </a:p>
                    <a:p>
                      <a:r>
                        <a:rPr lang="en-US" sz="1000" b="0" dirty="0">
                          <a:solidFill>
                            <a:schemeClr val="tx1"/>
                          </a:solidFill>
                          <a:latin typeface="Arial" panose="020B0604020202020204" pitchFamily="34" charset="0"/>
                          <a:cs typeface="Arial" panose="020B0604020202020204" pitchFamily="34" charset="0"/>
                        </a:rPr>
                        <a:t>Chambersburg, PA 17202</a:t>
                      </a:r>
                    </a:p>
                    <a:p>
                      <a:r>
                        <a:rPr lang="en-US" sz="1000" b="0" dirty="0">
                          <a:solidFill>
                            <a:schemeClr val="tx1"/>
                          </a:solidFill>
                          <a:latin typeface="Arial" panose="020B0604020202020204" pitchFamily="34" charset="0"/>
                          <a:cs typeface="Arial" panose="020B0604020202020204" pitchFamily="34" charset="0"/>
                        </a:rPr>
                        <a:t>717-496-8372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Red Roof Inn</a:t>
                      </a:r>
                    </a:p>
                    <a:p>
                      <a:r>
                        <a:rPr lang="en-US" sz="1000" b="0" dirty="0">
                          <a:solidFill>
                            <a:schemeClr val="tx1"/>
                          </a:solidFill>
                          <a:latin typeface="Arial" panose="020B0604020202020204" pitchFamily="34" charset="0"/>
                          <a:cs typeface="Arial" panose="020B0604020202020204" pitchFamily="34" charset="0"/>
                        </a:rPr>
                        <a:t>1110 Shellar Ave.</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717-264-8382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Tru by Hilton</a:t>
                      </a:r>
                    </a:p>
                    <a:p>
                      <a:r>
                        <a:rPr lang="en-US" sz="1000" b="0" dirty="0">
                          <a:solidFill>
                            <a:schemeClr val="tx1"/>
                          </a:solidFill>
                          <a:latin typeface="Arial" panose="020B0604020202020204" pitchFamily="34" charset="0"/>
                          <a:cs typeface="Arial" panose="020B0604020202020204" pitchFamily="34" charset="0"/>
                        </a:rPr>
                        <a:t>101 Walker Rd.</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717-261-9792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27117347"/>
                  </a:ext>
                </a:extLst>
              </a:tr>
              <a:tr h="1076570">
                <a:tc>
                  <a:txBody>
                    <a:bodyPr/>
                    <a:lstStyle/>
                    <a:p>
                      <a:r>
                        <a:rPr lang="en-US" sz="1000" b="0" dirty="0">
                          <a:solidFill>
                            <a:schemeClr val="tx1"/>
                          </a:solidFill>
                          <a:latin typeface="Arial" panose="020B0604020202020204" pitchFamily="34" charset="0"/>
                          <a:cs typeface="Arial" panose="020B0604020202020204" pitchFamily="34" charset="0"/>
                        </a:rPr>
                        <a:t>Country Inn and Suites by Radisson </a:t>
                      </a:r>
                    </a:p>
                    <a:p>
                      <a:r>
                        <a:rPr lang="en-US" sz="1000" b="0" dirty="0">
                          <a:solidFill>
                            <a:schemeClr val="tx1"/>
                          </a:solidFill>
                          <a:latin typeface="Arial" panose="020B0604020202020204" pitchFamily="34" charset="0"/>
                          <a:cs typeface="Arial" panose="020B0604020202020204" pitchFamily="34" charset="0"/>
                        </a:rPr>
                        <a:t>399 </a:t>
                      </a:r>
                      <a:r>
                        <a:rPr lang="en-US" sz="1000" b="0" dirty="0" err="1">
                          <a:solidFill>
                            <a:schemeClr val="tx1"/>
                          </a:solidFill>
                          <a:latin typeface="Arial" panose="020B0604020202020204" pitchFamily="34" charset="0"/>
                          <a:cs typeface="Arial" panose="020B0604020202020204" pitchFamily="34" charset="0"/>
                        </a:rPr>
                        <a:t>Beddington</a:t>
                      </a:r>
                      <a:r>
                        <a:rPr lang="en-US" sz="1000" b="0" dirty="0">
                          <a:solidFill>
                            <a:schemeClr val="tx1"/>
                          </a:solidFill>
                          <a:latin typeface="Arial" panose="020B0604020202020204" pitchFamily="34" charset="0"/>
                          <a:cs typeface="Arial" panose="020B0604020202020204" pitchFamily="34" charset="0"/>
                        </a:rPr>
                        <a:t> Boulevard</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717-261-0900</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La Quinta Inn &amp; Suites by Wyndham</a:t>
                      </a:r>
                    </a:p>
                    <a:p>
                      <a:r>
                        <a:rPr lang="en-US" sz="1000" b="0" dirty="0">
                          <a:solidFill>
                            <a:schemeClr val="tx1"/>
                          </a:solidFill>
                          <a:latin typeface="Arial" panose="020B0604020202020204" pitchFamily="34" charset="0"/>
                          <a:cs typeface="Arial" panose="020B0604020202020204" pitchFamily="34" charset="0"/>
                        </a:rPr>
                        <a:t>199 Walker Rd.</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717-446-0770</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r>
                        <a:rPr lang="en-US" sz="1000" b="0" dirty="0">
                          <a:solidFill>
                            <a:schemeClr val="tx1"/>
                          </a:solidFill>
                          <a:latin typeface="Arial" panose="020B0604020202020204" pitchFamily="34" charset="0"/>
                          <a:cs typeface="Arial" panose="020B0604020202020204" pitchFamily="34" charset="0"/>
                        </a:rPr>
                        <a:t>Sleep Inn </a:t>
                      </a:r>
                    </a:p>
                    <a:p>
                      <a:r>
                        <a:rPr lang="en-US" sz="1000" b="0" dirty="0">
                          <a:solidFill>
                            <a:schemeClr val="tx1"/>
                          </a:solidFill>
                          <a:latin typeface="Arial" panose="020B0604020202020204" pitchFamily="34" charset="0"/>
                          <a:cs typeface="Arial" panose="020B0604020202020204" pitchFamily="34" charset="0"/>
                        </a:rPr>
                        <a:t>30 Falling Spring Road, </a:t>
                      </a:r>
                    </a:p>
                    <a:p>
                      <a:r>
                        <a:rPr lang="en-US" sz="1000" b="0" dirty="0">
                          <a:solidFill>
                            <a:schemeClr val="tx1"/>
                          </a:solidFill>
                          <a:latin typeface="Arial" panose="020B0604020202020204" pitchFamily="34" charset="0"/>
                          <a:cs typeface="Arial" panose="020B0604020202020204" pitchFamily="34" charset="0"/>
                        </a:rPr>
                        <a:t>Chambersburg, PA 17201</a:t>
                      </a:r>
                    </a:p>
                    <a:p>
                      <a:r>
                        <a:rPr lang="en-US" sz="1000" b="0" dirty="0">
                          <a:solidFill>
                            <a:schemeClr val="tx1"/>
                          </a:solidFill>
                          <a:latin typeface="Arial" panose="020B0604020202020204" pitchFamily="34" charset="0"/>
                          <a:cs typeface="Arial" panose="020B0604020202020204" pitchFamily="34" charset="0"/>
                        </a:rPr>
                        <a:t>717-263-1288</a:t>
                      </a:r>
                    </a:p>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endParaRPr lang="en-US" sz="1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val="123697552"/>
                  </a:ext>
                </a:extLst>
              </a:tr>
            </a:tbl>
          </a:graphicData>
        </a:graphic>
      </p:graphicFrame>
      <p:sp>
        <p:nvSpPr>
          <p:cNvPr id="2" name="TextBox 1">
            <a:extLst>
              <a:ext uri="{FF2B5EF4-FFF2-40B4-BE49-F238E27FC236}">
                <a16:creationId xmlns:a16="http://schemas.microsoft.com/office/drawing/2014/main" id="{6F79C1B2-7877-C7EF-6DDF-2B6815013241}"/>
              </a:ext>
            </a:extLst>
          </p:cNvPr>
          <p:cNvSpPr txBox="1"/>
          <p:nvPr/>
        </p:nvSpPr>
        <p:spPr>
          <a:xfrm>
            <a:off x="854813" y="6200495"/>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4" name="TextBox 3">
            <a:extLst>
              <a:ext uri="{FF2B5EF4-FFF2-40B4-BE49-F238E27FC236}">
                <a16:creationId xmlns:a16="http://schemas.microsoft.com/office/drawing/2014/main" id="{FEE7DAFD-E726-5F57-1E69-C3D36B160F93}"/>
              </a:ext>
            </a:extLst>
          </p:cNvPr>
          <p:cNvSpPr txBox="1"/>
          <p:nvPr/>
        </p:nvSpPr>
        <p:spPr>
          <a:xfrm>
            <a:off x="940981" y="101153"/>
            <a:ext cx="10499652" cy="646331"/>
          </a:xfrm>
          <a:prstGeom prst="rect">
            <a:avLst/>
          </a:prstGeom>
          <a:noFill/>
        </p:spPr>
        <p:txBody>
          <a:bodyPr wrap="square">
            <a:spAutoFit/>
          </a:bodyPr>
          <a:lstStyle/>
          <a:p>
            <a:r>
              <a:rPr lang="en-US" sz="3600" dirty="0"/>
              <a:t>OVERNIGHT ACCOMMODATIONS</a:t>
            </a:r>
          </a:p>
        </p:txBody>
      </p:sp>
      <p:sp>
        <p:nvSpPr>
          <p:cNvPr id="6" name="AutoShape 2" descr="Hotel Icon Set 41 Clip Art at Clker.com - vector clip art online ...">
            <a:extLst>
              <a:ext uri="{FF2B5EF4-FFF2-40B4-BE49-F238E27FC236}">
                <a16:creationId xmlns:a16="http://schemas.microsoft.com/office/drawing/2014/main" id="{9205EB9B-59D2-C07A-6BEA-F93A7E17D7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5A61FFD-BCF4-528D-6D29-8ECF8B7F3772}"/>
              </a:ext>
            </a:extLst>
          </p:cNvPr>
          <p:cNvSpPr txBox="1"/>
          <p:nvPr/>
        </p:nvSpPr>
        <p:spPr>
          <a:xfrm>
            <a:off x="8655926" y="881745"/>
            <a:ext cx="3269374" cy="3064613"/>
          </a:xfrm>
          <a:prstGeom prst="rect">
            <a:avLst/>
          </a:prstGeom>
          <a:solidFill>
            <a:schemeClr val="bg2"/>
          </a:solidFill>
          <a:ln w="12700">
            <a:solidFill>
              <a:schemeClr val="accent1"/>
            </a:solidFill>
          </a:ln>
        </p:spPr>
        <p:txBody>
          <a:bodyPr wrap="square" lIns="0" tIns="0" rIns="0" bIns="0" rtlCol="0">
            <a:noAutofit/>
          </a:bodyPr>
          <a:lstStyle/>
          <a:p>
            <a:endParaRPr lang="en-US" sz="1400" dirty="0">
              <a:latin typeface="Arial" panose="020B0604020202020204" pitchFamily="34" charset="0"/>
              <a:cs typeface="Arial" panose="020B0604020202020204" pitchFamily="34" charset="0"/>
            </a:endParaRPr>
          </a:p>
        </p:txBody>
      </p:sp>
      <p:pic>
        <p:nvPicPr>
          <p:cNvPr id="2054" name="Picture 6">
            <a:extLst>
              <a:ext uri="{FF2B5EF4-FFF2-40B4-BE49-F238E27FC236}">
                <a16:creationId xmlns:a16="http://schemas.microsoft.com/office/drawing/2014/main" id="{92EE92B4-E68F-31F7-72C0-02A8B05A97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41" t="4158" r="9217" b="5956"/>
          <a:stretch>
            <a:fillRect/>
          </a:stretch>
        </p:blipFill>
        <p:spPr bwMode="auto">
          <a:xfrm>
            <a:off x="9558303" y="4159025"/>
            <a:ext cx="806116" cy="1058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E44DF6-761C-3143-C36A-B7FC05C5983A}"/>
              </a:ext>
            </a:extLst>
          </p:cNvPr>
          <p:cNvSpPr txBox="1"/>
          <p:nvPr/>
        </p:nvSpPr>
        <p:spPr>
          <a:xfrm>
            <a:off x="8655926" y="5329924"/>
            <a:ext cx="2610870" cy="646331"/>
          </a:xfrm>
          <a:prstGeom prst="rect">
            <a:avLst/>
          </a:prstGeom>
          <a:noFill/>
        </p:spPr>
        <p:txBody>
          <a:bodyPr wrap="square">
            <a:spAutoFit/>
          </a:bodyPr>
          <a:lstStyle/>
          <a:p>
            <a:pPr algn="ctr"/>
            <a:r>
              <a:rPr lang="en-US" sz="1200" b="1" i="1" dirty="0">
                <a:latin typeface="Arial" panose="020B0604020202020204" pitchFamily="34" charset="0"/>
                <a:cs typeface="Arial" panose="020B0604020202020204" pitchFamily="34" charset="0"/>
              </a:rPr>
              <a:t>Visitors should inquire directly with the hotel regarding federal government per diem rates.</a:t>
            </a:r>
          </a:p>
        </p:txBody>
      </p:sp>
      <p:sp>
        <p:nvSpPr>
          <p:cNvPr id="7" name="TextBox 6">
            <a:extLst>
              <a:ext uri="{FF2B5EF4-FFF2-40B4-BE49-F238E27FC236}">
                <a16:creationId xmlns:a16="http://schemas.microsoft.com/office/drawing/2014/main" id="{D630FA13-53FA-4C31-E80E-B5E365944E57}"/>
              </a:ext>
            </a:extLst>
          </p:cNvPr>
          <p:cNvSpPr txBox="1"/>
          <p:nvPr/>
        </p:nvSpPr>
        <p:spPr>
          <a:xfrm>
            <a:off x="8829675" y="1002305"/>
            <a:ext cx="2914650" cy="2695575"/>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This listing represents only a small portion of overnight accommodations in the Letterkenny Army Depot area and is intended for reference only.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An expanded listing of lodging in Franklin County may be found by visiting </a:t>
            </a:r>
            <a:r>
              <a:rPr kumimoji="0" lang="en-US" sz="1400" b="0"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Explore Franklin County’s</a:t>
            </a: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 “ Do, Dine and Stay” section of the organization's website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hlinkClick r:id="rId5"/>
              </a:rPr>
              <a:t>https://dodinestay.com/listing-category/stay/</a:t>
            </a: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8488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E13FC-6332-3F7E-8111-8FFF8EAB0061}"/>
              </a:ext>
            </a:extLst>
          </p:cNvPr>
          <p:cNvSpPr txBox="1"/>
          <p:nvPr/>
        </p:nvSpPr>
        <p:spPr>
          <a:xfrm>
            <a:off x="940981" y="101153"/>
            <a:ext cx="4003159" cy="646331"/>
          </a:xfrm>
          <a:prstGeom prst="rect">
            <a:avLst/>
          </a:prstGeom>
          <a:noFill/>
        </p:spPr>
        <p:txBody>
          <a:bodyPr wrap="square">
            <a:spAutoFit/>
          </a:bodyPr>
          <a:lstStyle/>
          <a:p>
            <a:r>
              <a:rPr lang="en-US" sz="3600" dirty="0"/>
              <a:t>LOCAL DINING</a:t>
            </a:r>
          </a:p>
        </p:txBody>
      </p:sp>
      <p:sp>
        <p:nvSpPr>
          <p:cNvPr id="2" name="TextBox 1">
            <a:extLst>
              <a:ext uri="{FF2B5EF4-FFF2-40B4-BE49-F238E27FC236}">
                <a16:creationId xmlns:a16="http://schemas.microsoft.com/office/drawing/2014/main" id="{BD8AEFF5-59F0-7884-1851-758B0021C187}"/>
              </a:ext>
            </a:extLst>
          </p:cNvPr>
          <p:cNvSpPr txBox="1"/>
          <p:nvPr/>
        </p:nvSpPr>
        <p:spPr>
          <a:xfrm>
            <a:off x="845288" y="6191367"/>
            <a:ext cx="9298172" cy="461665"/>
          </a:xfrm>
          <a:prstGeom prst="rect">
            <a:avLst/>
          </a:prstGeom>
          <a:noFill/>
        </p:spPr>
        <p:txBody>
          <a:bodyPr wrap="square">
            <a:spAutoFit/>
          </a:bodyPr>
          <a:lstStyle/>
          <a:p>
            <a:r>
              <a:rPr lang="en-US" sz="1200" b="1" i="1" dirty="0">
                <a:latin typeface="Arial" panose="020B0604020202020204" pitchFamily="34" charset="0"/>
                <a:cs typeface="Arial" panose="020B0604020202020204" pitchFamily="34" charset="0"/>
              </a:rPr>
              <a:t>IMPORTANT DISCLAIMER: This document is provided for informational purposes only. Identification of any commercial entity is not an endorsement by the U.S. Army or Letterkenny Army Depot. </a:t>
            </a:r>
          </a:p>
        </p:txBody>
      </p:sp>
      <p:sp>
        <p:nvSpPr>
          <p:cNvPr id="4" name="TextBox 3">
            <a:extLst>
              <a:ext uri="{FF2B5EF4-FFF2-40B4-BE49-F238E27FC236}">
                <a16:creationId xmlns:a16="http://schemas.microsoft.com/office/drawing/2014/main" id="{9A1848E5-04B6-6711-2F18-DFFC65840C70}"/>
              </a:ext>
            </a:extLst>
          </p:cNvPr>
          <p:cNvSpPr txBox="1"/>
          <p:nvPr/>
        </p:nvSpPr>
        <p:spPr>
          <a:xfrm>
            <a:off x="308345" y="3276600"/>
            <a:ext cx="3423683" cy="2884489"/>
          </a:xfrm>
          <a:prstGeom prst="rect">
            <a:avLst/>
          </a:prstGeom>
          <a:solidFill>
            <a:schemeClr val="bg2"/>
          </a:solidFill>
          <a:ln>
            <a:solidFill>
              <a:srgbClr val="221F20"/>
            </a:solidFill>
          </a:ln>
        </p:spPr>
        <p:txBody>
          <a:bodyPr wrap="square" lIns="0" tIns="0" rIns="0" bIns="0" rtlCol="0">
            <a:noAutofit/>
          </a:bodyPr>
          <a:lstStyle/>
          <a:p>
            <a:pPr algn="ctr"/>
            <a:endParaRPr lang="en-US" sz="1400" b="1"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7C347F2-031C-4F80-F4EC-E4E3FB17B196}"/>
              </a:ext>
            </a:extLst>
          </p:cNvPr>
          <p:cNvSpPr/>
          <p:nvPr/>
        </p:nvSpPr>
        <p:spPr>
          <a:xfrm>
            <a:off x="4058088" y="747484"/>
            <a:ext cx="7648358" cy="6017032"/>
          </a:xfrm>
          <a:prstGeom prst="rect">
            <a:avLst/>
          </a:prstGeom>
          <a:noFill/>
          <a:ln>
            <a:noFill/>
          </a:ln>
        </p:spPr>
        <p:txBody>
          <a:bodyPr wrap="square" numCol="3">
            <a:spAutoFit/>
          </a:bodyPr>
          <a:lstStyle/>
          <a:p>
            <a:r>
              <a:rPr lang="en-US" sz="1100" dirty="0">
                <a:latin typeface=" Arial"/>
              </a:rPr>
              <a:t>Aki Steakhouse and Sushi Bar</a:t>
            </a:r>
          </a:p>
          <a:p>
            <a:r>
              <a:rPr lang="en-US" sz="1100" dirty="0">
                <a:latin typeface=" Arial"/>
              </a:rPr>
              <a:t>424 Gateway Avenue</a:t>
            </a:r>
          </a:p>
          <a:p>
            <a:r>
              <a:rPr lang="en-US" sz="1100" dirty="0">
                <a:latin typeface=" Arial"/>
              </a:rPr>
              <a:t>Chambersburg, PA 17201</a:t>
            </a:r>
          </a:p>
          <a:p>
            <a:r>
              <a:rPr lang="en-US" sz="1100" dirty="0">
                <a:latin typeface=" Arial"/>
              </a:rPr>
              <a:t>717-263-9393</a:t>
            </a:r>
          </a:p>
          <a:p>
            <a:r>
              <a:rPr lang="en-US" sz="1100" dirty="0">
                <a:latin typeface=" Arial"/>
              </a:rPr>
              <a:t> </a:t>
            </a:r>
          </a:p>
          <a:p>
            <a:r>
              <a:rPr lang="en-US" sz="1100" dirty="0">
                <a:latin typeface=" Arial"/>
              </a:rPr>
              <a:t>Benny’s Italian Restaurant</a:t>
            </a:r>
          </a:p>
          <a:p>
            <a:r>
              <a:rPr lang="en-US" sz="1100" dirty="0">
                <a:latin typeface=" Arial"/>
              </a:rPr>
              <a:t>1910 Lincoln Way E</a:t>
            </a:r>
          </a:p>
          <a:p>
            <a:r>
              <a:rPr lang="en-US" sz="1100" dirty="0">
                <a:latin typeface=" Arial"/>
              </a:rPr>
              <a:t>Chambersburg, PA 17202</a:t>
            </a:r>
          </a:p>
          <a:p>
            <a:r>
              <a:rPr lang="en-US" sz="1100" dirty="0">
                <a:latin typeface=" Arial"/>
              </a:rPr>
              <a:t>71-263-0422</a:t>
            </a:r>
          </a:p>
          <a:p>
            <a:r>
              <a:rPr lang="en-US" sz="1100" dirty="0">
                <a:latin typeface=" Arial"/>
              </a:rPr>
              <a:t> </a:t>
            </a:r>
          </a:p>
          <a:p>
            <a:r>
              <a:rPr lang="en-US" sz="1100" dirty="0">
                <a:latin typeface=" Arial"/>
              </a:rPr>
              <a:t>Big Oak Café</a:t>
            </a:r>
          </a:p>
          <a:p>
            <a:r>
              <a:rPr lang="en-US" sz="1100" dirty="0">
                <a:latin typeface=" Arial"/>
              </a:rPr>
              <a:t>410 Stouffer Avenue</a:t>
            </a:r>
          </a:p>
          <a:p>
            <a:r>
              <a:rPr lang="en-US" sz="1100" dirty="0">
                <a:latin typeface=" Arial"/>
              </a:rPr>
              <a:t>Chambersburg, PA 17201</a:t>
            </a:r>
          </a:p>
          <a:p>
            <a:r>
              <a:rPr lang="en-US" sz="1100" dirty="0">
                <a:latin typeface=" Arial"/>
              </a:rPr>
              <a:t>717-262-2446</a:t>
            </a:r>
          </a:p>
          <a:p>
            <a:r>
              <a:rPr lang="en-US" sz="1100" dirty="0">
                <a:latin typeface=" Arial"/>
              </a:rPr>
              <a:t> </a:t>
            </a:r>
          </a:p>
          <a:p>
            <a:r>
              <a:rPr lang="en-US" sz="1100" dirty="0">
                <a:latin typeface=" Arial"/>
              </a:rPr>
              <a:t>Bistro 71</a:t>
            </a:r>
          </a:p>
          <a:p>
            <a:r>
              <a:rPr lang="en-US" sz="1100" dirty="0">
                <a:latin typeface=" Arial"/>
              </a:rPr>
              <a:t>71 North Main Street</a:t>
            </a:r>
          </a:p>
          <a:p>
            <a:r>
              <a:rPr lang="en-US" sz="1100" dirty="0">
                <a:latin typeface=" Arial"/>
              </a:rPr>
              <a:t>Chambersburg, PA 17201</a:t>
            </a:r>
          </a:p>
          <a:p>
            <a:r>
              <a:rPr lang="en-US" sz="1100" dirty="0">
                <a:latin typeface=" Arial"/>
              </a:rPr>
              <a:t>717-261-0007</a:t>
            </a:r>
          </a:p>
          <a:p>
            <a:r>
              <a:rPr lang="en-US" sz="1100" dirty="0">
                <a:latin typeface=" Arial"/>
              </a:rPr>
              <a:t> </a:t>
            </a:r>
          </a:p>
          <a:p>
            <a:r>
              <a:rPr lang="en-US" sz="1100" dirty="0">
                <a:latin typeface=" Arial"/>
              </a:rPr>
              <a:t>Brothers Pizza </a:t>
            </a:r>
          </a:p>
          <a:p>
            <a:r>
              <a:rPr lang="en-US" sz="1100" dirty="0">
                <a:latin typeface=" Arial"/>
              </a:rPr>
              <a:t>1643 Lincoln Way East</a:t>
            </a:r>
          </a:p>
          <a:p>
            <a:r>
              <a:rPr lang="en-US" sz="1100" dirty="0">
                <a:latin typeface=" Arial"/>
              </a:rPr>
              <a:t>Chambersburg, PA 17202</a:t>
            </a:r>
          </a:p>
          <a:p>
            <a:r>
              <a:rPr lang="en-US" sz="1100" dirty="0">
                <a:latin typeface=" Arial"/>
              </a:rPr>
              <a:t>717-264-4567</a:t>
            </a:r>
          </a:p>
          <a:p>
            <a:r>
              <a:rPr lang="en-US" sz="1100" dirty="0">
                <a:latin typeface=" Arial"/>
              </a:rPr>
              <a:t> </a:t>
            </a:r>
          </a:p>
          <a:p>
            <a:r>
              <a:rPr lang="en-US" sz="1100" dirty="0">
                <a:latin typeface=" Arial"/>
              </a:rPr>
              <a:t>Café Del Sol</a:t>
            </a:r>
          </a:p>
          <a:p>
            <a:r>
              <a:rPr lang="en-US" sz="1100" dirty="0">
                <a:latin typeface=" Arial"/>
              </a:rPr>
              <a:t>438 Gateway Avenue</a:t>
            </a:r>
          </a:p>
          <a:p>
            <a:r>
              <a:rPr lang="en-US" sz="1100" dirty="0">
                <a:latin typeface=" Arial"/>
              </a:rPr>
              <a:t>Chambersburg, PA 17201</a:t>
            </a:r>
          </a:p>
          <a:p>
            <a:r>
              <a:rPr lang="en-US" sz="1100" dirty="0">
                <a:latin typeface=" Arial"/>
              </a:rPr>
              <a:t>717-261-1805</a:t>
            </a: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r>
              <a:rPr lang="en-US" sz="1100" dirty="0">
                <a:latin typeface=" Arial"/>
              </a:rPr>
              <a:t>Caretti’s Pizza</a:t>
            </a:r>
          </a:p>
          <a:p>
            <a:r>
              <a:rPr lang="en-US" sz="1100" dirty="0">
                <a:latin typeface=" Arial"/>
              </a:rPr>
              <a:t>2625 Philadelphia Avenue</a:t>
            </a:r>
          </a:p>
          <a:p>
            <a:r>
              <a:rPr lang="en-US" sz="1100" dirty="0">
                <a:latin typeface=" Arial"/>
              </a:rPr>
              <a:t>Chambersburg, PA 17201</a:t>
            </a:r>
          </a:p>
          <a:p>
            <a:r>
              <a:rPr lang="en-US" sz="1100" dirty="0">
                <a:latin typeface=" Arial"/>
              </a:rPr>
              <a:t>717-263-9553</a:t>
            </a:r>
          </a:p>
          <a:p>
            <a:r>
              <a:rPr lang="en-US" sz="1100" dirty="0">
                <a:latin typeface=" Arial"/>
              </a:rPr>
              <a:t>and</a:t>
            </a:r>
          </a:p>
          <a:p>
            <a:r>
              <a:rPr lang="en-US" sz="1100" dirty="0">
                <a:latin typeface=" Arial"/>
              </a:rPr>
              <a:t>1710 Lincoln Way East</a:t>
            </a:r>
          </a:p>
          <a:p>
            <a:r>
              <a:rPr lang="en-US" sz="1100" dirty="0">
                <a:latin typeface=" Arial"/>
              </a:rPr>
              <a:t>Chambersburg, PA 17202</a:t>
            </a:r>
          </a:p>
          <a:p>
            <a:r>
              <a:rPr lang="en-US" sz="1100" dirty="0">
                <a:latin typeface=" Arial"/>
              </a:rPr>
              <a:t>717-264-3390</a:t>
            </a:r>
          </a:p>
          <a:p>
            <a:r>
              <a:rPr lang="en-US" sz="1100" dirty="0">
                <a:latin typeface=" Arial"/>
              </a:rPr>
              <a:t> </a:t>
            </a:r>
          </a:p>
          <a:p>
            <a:endParaRPr lang="en-US" sz="1100" dirty="0">
              <a:latin typeface=" Arial"/>
            </a:endParaRPr>
          </a:p>
          <a:p>
            <a:r>
              <a:rPr lang="en-US" sz="1100" dirty="0">
                <a:latin typeface=" Arial"/>
              </a:rPr>
              <a:t>Ciao Bella</a:t>
            </a:r>
          </a:p>
          <a:p>
            <a:r>
              <a:rPr lang="en-US" sz="1100" dirty="0">
                <a:latin typeface=" Arial"/>
              </a:rPr>
              <a:t>6418 Chambersburg Road</a:t>
            </a:r>
          </a:p>
          <a:p>
            <a:r>
              <a:rPr lang="en-US" sz="1100" dirty="0">
                <a:latin typeface=" Arial"/>
              </a:rPr>
              <a:t>Fayetteville, PA 17222</a:t>
            </a:r>
          </a:p>
          <a:p>
            <a:r>
              <a:rPr lang="en-US" sz="1100" dirty="0">
                <a:latin typeface=" Arial"/>
              </a:rPr>
              <a:t>717-352-3998</a:t>
            </a:r>
          </a:p>
          <a:p>
            <a:r>
              <a:rPr lang="en-US" sz="1100" dirty="0">
                <a:latin typeface=" Arial"/>
              </a:rPr>
              <a:t> </a:t>
            </a:r>
          </a:p>
          <a:p>
            <a:r>
              <a:rPr lang="en-US" sz="1100" dirty="0">
                <a:latin typeface=" Arial"/>
              </a:rPr>
              <a:t>Chambersburg Family Diner</a:t>
            </a:r>
          </a:p>
          <a:p>
            <a:r>
              <a:rPr lang="en-US" sz="1100" dirty="0">
                <a:latin typeface=" Arial"/>
              </a:rPr>
              <a:t>1110 Lincoln Way E</a:t>
            </a:r>
          </a:p>
          <a:p>
            <a:r>
              <a:rPr lang="en-US" sz="1100" dirty="0">
                <a:latin typeface=" Arial"/>
              </a:rPr>
              <a:t>Chambersburg, PA 17201</a:t>
            </a:r>
          </a:p>
          <a:p>
            <a:r>
              <a:rPr lang="en-US" sz="1100" dirty="0">
                <a:latin typeface=" Arial"/>
              </a:rPr>
              <a:t>717-446-0275</a:t>
            </a:r>
          </a:p>
          <a:p>
            <a:r>
              <a:rPr lang="en-US" sz="1100" dirty="0">
                <a:latin typeface=" Arial"/>
              </a:rPr>
              <a:t> </a:t>
            </a:r>
          </a:p>
          <a:p>
            <a:r>
              <a:rPr lang="en-US" sz="1100" dirty="0">
                <a:latin typeface=" Arial"/>
              </a:rPr>
              <a:t>Copper Kettle</a:t>
            </a:r>
          </a:p>
          <a:p>
            <a:r>
              <a:rPr lang="en-US" sz="1100" dirty="0">
                <a:latin typeface=" Arial"/>
              </a:rPr>
              <a:t>1049 Lincoln Way East</a:t>
            </a:r>
          </a:p>
          <a:p>
            <a:r>
              <a:rPr lang="en-US" sz="1100" dirty="0">
                <a:latin typeface=" Arial"/>
              </a:rPr>
              <a:t>Chambersburg, PA 17201</a:t>
            </a:r>
          </a:p>
          <a:p>
            <a:r>
              <a:rPr lang="en-US" sz="1100" dirty="0">
                <a:latin typeface=" Arial"/>
              </a:rPr>
              <a:t>717-264-3109</a:t>
            </a:r>
          </a:p>
          <a:p>
            <a:r>
              <a:rPr lang="en-US" sz="1100" dirty="0">
                <a:latin typeface=" Arial"/>
              </a:rPr>
              <a:t> </a:t>
            </a:r>
          </a:p>
          <a:p>
            <a:r>
              <a:rPr lang="en-US" sz="1100" dirty="0">
                <a:latin typeface=" Arial"/>
              </a:rPr>
              <a:t>The Cottage Pub &amp; Restaurant</a:t>
            </a:r>
          </a:p>
          <a:p>
            <a:r>
              <a:rPr lang="en-US" sz="1100" dirty="0">
                <a:latin typeface=" Arial"/>
              </a:rPr>
              <a:t>572 Wayne Avenue</a:t>
            </a:r>
          </a:p>
          <a:p>
            <a:r>
              <a:rPr lang="en-US" sz="1100" dirty="0">
                <a:latin typeface=" Arial"/>
              </a:rPr>
              <a:t>Chambersburg, PA 17201</a:t>
            </a:r>
          </a:p>
          <a:p>
            <a:r>
              <a:rPr lang="en-US" sz="1100" dirty="0">
                <a:latin typeface=" Arial"/>
              </a:rPr>
              <a:t>717-264-8543</a:t>
            </a:r>
          </a:p>
          <a:p>
            <a:r>
              <a:rPr lang="en-US" sz="1100" dirty="0">
                <a:latin typeface=" Arial"/>
              </a:rPr>
              <a:t> </a:t>
            </a:r>
          </a:p>
          <a:p>
            <a:r>
              <a:rPr lang="en-US" sz="1100" dirty="0">
                <a:latin typeface=" Arial"/>
              </a:rPr>
              <a:t> </a:t>
            </a:r>
          </a:p>
          <a:p>
            <a:endParaRPr lang="en-US" sz="1100" dirty="0">
              <a:latin typeface=" Arial"/>
            </a:endParaRPr>
          </a:p>
          <a:p>
            <a:endParaRPr lang="en-US" sz="1100" dirty="0">
              <a:latin typeface=" Arial"/>
            </a:endParaRPr>
          </a:p>
          <a:p>
            <a:endParaRPr lang="en-US" sz="1100" dirty="0">
              <a:latin typeface=" Arial"/>
            </a:endParaRPr>
          </a:p>
          <a:p>
            <a:endParaRPr lang="en-US" sz="1100" dirty="0">
              <a:latin typeface=" Arial"/>
            </a:endParaRPr>
          </a:p>
          <a:p>
            <a:r>
              <a:rPr lang="en-US" sz="1100" dirty="0">
                <a:latin typeface=" Arial"/>
              </a:rPr>
              <a:t>J&amp;A’s Pizza</a:t>
            </a:r>
          </a:p>
          <a:p>
            <a:r>
              <a:rPr lang="en-US" sz="1100" dirty="0">
                <a:latin typeface=" Arial"/>
              </a:rPr>
              <a:t>5201 Coffey Avenue</a:t>
            </a:r>
          </a:p>
          <a:p>
            <a:r>
              <a:rPr lang="en-US" sz="1100" dirty="0">
                <a:latin typeface=" Arial"/>
              </a:rPr>
              <a:t>Chambersburg, PA  17201</a:t>
            </a:r>
          </a:p>
          <a:p>
            <a:r>
              <a:rPr lang="en-US" sz="1100" dirty="0">
                <a:latin typeface=" Arial"/>
              </a:rPr>
              <a:t>717-261-2110</a:t>
            </a:r>
          </a:p>
          <a:p>
            <a:endParaRPr lang="en-US" sz="1100" dirty="0">
              <a:latin typeface=" Arial"/>
            </a:endParaRPr>
          </a:p>
          <a:p>
            <a:r>
              <a:rPr lang="en-US" sz="1100" dirty="0">
                <a:latin typeface=" Arial"/>
              </a:rPr>
              <a:t>Giacomo’s Italian Restaurant</a:t>
            </a:r>
          </a:p>
          <a:p>
            <a:r>
              <a:rPr lang="en-US" sz="1100" dirty="0">
                <a:latin typeface=" Arial"/>
              </a:rPr>
              <a:t>107 Mont Alto Road</a:t>
            </a:r>
          </a:p>
          <a:p>
            <a:r>
              <a:rPr lang="en-US" sz="1100" dirty="0">
                <a:latin typeface=" Arial"/>
              </a:rPr>
              <a:t>Fayetteville, PA 17222</a:t>
            </a:r>
          </a:p>
          <a:p>
            <a:r>
              <a:rPr lang="en-US" sz="1100" dirty="0">
                <a:latin typeface=" Arial"/>
              </a:rPr>
              <a:t>717-352-0199</a:t>
            </a:r>
          </a:p>
          <a:p>
            <a:endParaRPr lang="en-US" sz="1100" dirty="0">
              <a:latin typeface=" Arial"/>
            </a:endParaRPr>
          </a:p>
          <a:p>
            <a:r>
              <a:rPr lang="en-US" sz="1100" dirty="0" err="1">
                <a:latin typeface=" Arial"/>
              </a:rPr>
              <a:t>Greenvillage</a:t>
            </a:r>
            <a:r>
              <a:rPr lang="en-US" sz="1100" dirty="0">
                <a:latin typeface=" Arial"/>
              </a:rPr>
              <a:t> Drive-In Family Restaurant</a:t>
            </a:r>
          </a:p>
          <a:p>
            <a:r>
              <a:rPr lang="en-US" sz="1100" dirty="0">
                <a:latin typeface=" Arial"/>
              </a:rPr>
              <a:t>5440 Philadelphia Avenue</a:t>
            </a:r>
          </a:p>
          <a:p>
            <a:r>
              <a:rPr lang="en-US" sz="1100" dirty="0">
                <a:latin typeface=" Arial"/>
              </a:rPr>
              <a:t>Chambersburg, PA 17202</a:t>
            </a:r>
          </a:p>
          <a:p>
            <a:r>
              <a:rPr lang="en-US" sz="1100" dirty="0">
                <a:latin typeface=" Arial"/>
              </a:rPr>
              <a:t>717-263-5774</a:t>
            </a:r>
          </a:p>
          <a:p>
            <a:endParaRPr lang="en-US" sz="1100" dirty="0">
              <a:latin typeface=" Arial"/>
            </a:endParaRPr>
          </a:p>
          <a:p>
            <a:r>
              <a:rPr lang="en-US" sz="1100" dirty="0">
                <a:latin typeface=" Arial"/>
              </a:rPr>
              <a:t>Hickory Ridge Restaurant</a:t>
            </a:r>
          </a:p>
          <a:p>
            <a:r>
              <a:rPr lang="en-US" sz="1100" dirty="0">
                <a:latin typeface=" Arial"/>
              </a:rPr>
              <a:t>3875 Philadelphia Ave</a:t>
            </a:r>
          </a:p>
          <a:p>
            <a:r>
              <a:rPr lang="en-US" sz="1100" dirty="0">
                <a:latin typeface=" Arial"/>
              </a:rPr>
              <a:t>Chambersburg, PA 17202</a:t>
            </a:r>
          </a:p>
          <a:p>
            <a:r>
              <a:rPr lang="en-US" sz="1100" dirty="0">
                <a:latin typeface=" Arial"/>
              </a:rPr>
              <a:t>717-552-2734</a:t>
            </a:r>
          </a:p>
          <a:p>
            <a:endParaRPr lang="en-US" sz="1100" dirty="0">
              <a:latin typeface=" Arial"/>
            </a:endParaRPr>
          </a:p>
          <a:p>
            <a:r>
              <a:rPr lang="en-US" sz="1100" dirty="0">
                <a:latin typeface=" Arial"/>
              </a:rPr>
              <a:t>Inka Kitchen-Pollo-A-La Brasa</a:t>
            </a:r>
          </a:p>
          <a:p>
            <a:r>
              <a:rPr lang="en-US" sz="1100" dirty="0">
                <a:latin typeface=" Arial"/>
              </a:rPr>
              <a:t>811 Wayne Avenue</a:t>
            </a:r>
          </a:p>
          <a:p>
            <a:r>
              <a:rPr lang="en-US" sz="1100" dirty="0">
                <a:latin typeface=" Arial"/>
              </a:rPr>
              <a:t>Chambersburg, PA 17202</a:t>
            </a:r>
          </a:p>
          <a:p>
            <a:r>
              <a:rPr lang="en-US" sz="1100" dirty="0">
                <a:latin typeface=" Arial"/>
              </a:rPr>
              <a:t>717-491-1833</a:t>
            </a:r>
          </a:p>
          <a:p>
            <a:endParaRPr lang="en-US" sz="1100" dirty="0">
              <a:latin typeface=" Arial"/>
            </a:endParaRPr>
          </a:p>
          <a:p>
            <a:r>
              <a:rPr lang="en-US" sz="1100" dirty="0">
                <a:latin typeface=" Arial"/>
              </a:rPr>
              <a:t>Italian Village Restaurant</a:t>
            </a:r>
          </a:p>
          <a:p>
            <a:r>
              <a:rPr lang="en-US" sz="1100" dirty="0">
                <a:latin typeface=" Arial"/>
              </a:rPr>
              <a:t>5267 Philadelphia Avenue</a:t>
            </a:r>
          </a:p>
          <a:p>
            <a:r>
              <a:rPr lang="en-US" sz="1100" dirty="0">
                <a:latin typeface=" Arial"/>
              </a:rPr>
              <a:t>Chambersburg, PA 17202</a:t>
            </a:r>
          </a:p>
          <a:p>
            <a:r>
              <a:rPr lang="en-US" sz="1100" dirty="0">
                <a:latin typeface=" Arial"/>
              </a:rPr>
              <a:t>717-264-8577</a:t>
            </a:r>
          </a:p>
          <a:p>
            <a:endParaRPr lang="en-US" sz="1200" dirty="0">
              <a:latin typeface=" Arial"/>
            </a:endParaRPr>
          </a:p>
          <a:p>
            <a:r>
              <a:rPr lang="en-US" sz="1200" dirty="0">
                <a:latin typeface=" Arial"/>
              </a:rPr>
              <a:t> </a:t>
            </a:r>
          </a:p>
          <a:p>
            <a:r>
              <a:rPr lang="en-US" sz="1200" dirty="0">
                <a:latin typeface=" Arial"/>
              </a:rPr>
              <a:t>  </a:t>
            </a:r>
          </a:p>
        </p:txBody>
      </p:sp>
      <p:sp>
        <p:nvSpPr>
          <p:cNvPr id="6" name="AutoShape 2" descr="free restaurant clipart images 10 free Cliparts | Download images on ...">
            <a:extLst>
              <a:ext uri="{FF2B5EF4-FFF2-40B4-BE49-F238E27FC236}">
                <a16:creationId xmlns:a16="http://schemas.microsoft.com/office/drawing/2014/main" id="{00804D16-C28D-E282-2120-AE4246C16F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Restaurant Sign Black | Clipart Panda - Free Clipart Images">
            <a:extLst>
              <a:ext uri="{FF2B5EF4-FFF2-40B4-BE49-F238E27FC236}">
                <a16:creationId xmlns:a16="http://schemas.microsoft.com/office/drawing/2014/main" id="{42E133D5-4BA0-4852-E49B-F31CDE07D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121" y="864405"/>
            <a:ext cx="2502121" cy="23255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142F2A1-2447-872E-2E62-5CB04E33BA96}"/>
              </a:ext>
            </a:extLst>
          </p:cNvPr>
          <p:cNvSpPr txBox="1"/>
          <p:nvPr/>
        </p:nvSpPr>
        <p:spPr>
          <a:xfrm>
            <a:off x="466725" y="3429000"/>
            <a:ext cx="3095625" cy="2650883"/>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This listing represents only a small portion of restaurants in the Letterkenny Army Depot area and is intended for reference only.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An expanded listing of local restaurants in Franklin County may be found by visiting </a:t>
            </a:r>
            <a:r>
              <a:rPr kumimoji="0" lang="en-US" sz="1400" b="0"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Explore Franklin County’s</a:t>
            </a: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rPr>
              <a:t>, “Do, Dine and Stay” section of the organization's website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hlinkClick r:id="rId5"/>
              </a:rPr>
              <a:t>https://dodinestay.com/listing-category/dine/</a:t>
            </a: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221F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662878"/>
      </p:ext>
    </p:extLst>
  </p:cSld>
  <p:clrMapOvr>
    <a:masterClrMapping/>
  </p:clrMapOvr>
</p:sld>
</file>

<file path=ppt/theme/theme1.xml><?xml version="1.0" encoding="utf-8"?>
<a:theme xmlns:a="http://schemas.openxmlformats.org/drawingml/2006/main" name="Army Brand">
  <a:themeElements>
    <a:clrScheme name="US Army 2023 Colors">
      <a:dk1>
        <a:srgbClr val="221F2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565557"/>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Army Brand" id="{E1E9B1B7-4248-41EE-9A59-063BA81008E8}" vid="{13AF45D7-F965-46F0-BDD7-9E44E22BE1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cd9cc59-f594-4952-b59a-9f5c4f8ca507">
      <Terms xmlns="http://schemas.microsoft.com/office/infopath/2007/PartnerControls"/>
    </lcf76f155ced4ddcb4097134ff3c332f>
    <SharedWithUsers xmlns="b055d47c-5c13-4ee4-99fb-339e3b0d9bd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E7C46E4ABD4140A6CA8DFEE7852F5E" ma:contentTypeVersion="17" ma:contentTypeDescription="Create a new document." ma:contentTypeScope="" ma:versionID="c8298562ff04bc71b8489d193f553e37">
  <xsd:schema xmlns:xsd="http://www.w3.org/2001/XMLSchema" xmlns:xs="http://www.w3.org/2001/XMLSchema" xmlns:p="http://schemas.microsoft.com/office/2006/metadata/properties" xmlns:ns1="http://schemas.microsoft.com/sharepoint/v3" xmlns:ns2="7cd9cc59-f594-4952-b59a-9f5c4f8ca507" xmlns:ns3="b055d47c-5c13-4ee4-99fb-339e3b0d9bd9" targetNamespace="http://schemas.microsoft.com/office/2006/metadata/properties" ma:root="true" ma:fieldsID="258661c27d985243e1c279228c3f07ef" ns1:_="" ns2:_="" ns3:_="">
    <xsd:import namespace="http://schemas.microsoft.com/sharepoint/v3"/>
    <xsd:import namespace="7cd9cc59-f594-4952-b59a-9f5c4f8ca507"/>
    <xsd:import namespace="b055d47c-5c13-4ee4-99fb-339e3b0d9bd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d9cc59-f594-4952-b59a-9f5c4f8ca5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55d47c-5c13-4ee4-99fb-339e3b0d9bd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E74A60-1949-4679-8A4D-42CB479E08D8}">
  <ds:schemaRefs>
    <ds:schemaRef ds:uri="http://schemas.microsoft.com/sharepoint/v3/contenttype/forms"/>
  </ds:schemaRefs>
</ds:datastoreItem>
</file>

<file path=customXml/itemProps2.xml><?xml version="1.0" encoding="utf-8"?>
<ds:datastoreItem xmlns:ds="http://schemas.openxmlformats.org/officeDocument/2006/customXml" ds:itemID="{36B9709A-DE6A-47AC-96E3-51D4750D894A}">
  <ds:schemaRefs>
    <ds:schemaRef ds:uri="b055d47c-5c13-4ee4-99fb-339e3b0d9bd9"/>
    <ds:schemaRef ds:uri="http://schemas.microsoft.com/sharepoint/v3"/>
    <ds:schemaRef ds:uri="http://schemas.openxmlformats.org/package/2006/metadata/core-propertie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schemas.microsoft.com/office/2006/metadata/properties"/>
    <ds:schemaRef ds:uri="7cd9cc59-f594-4952-b59a-9f5c4f8ca507"/>
    <ds:schemaRef ds:uri="http://purl.org/dc/terms/"/>
  </ds:schemaRefs>
</ds:datastoreItem>
</file>

<file path=customXml/itemProps3.xml><?xml version="1.0" encoding="utf-8"?>
<ds:datastoreItem xmlns:ds="http://schemas.openxmlformats.org/officeDocument/2006/customXml" ds:itemID="{5E6A5BF9-4D76-4825-9B85-A7CB395378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d9cc59-f594-4952-b59a-9f5c4f8ca507"/>
    <ds:schemaRef ds:uri="b055d47c-5c13-4ee4-99fb-339e3b0d9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Army Brand</Template>
  <TotalTime>9836</TotalTime>
  <Words>3278</Words>
  <Application>Microsoft Office PowerPoint</Application>
  <PresentationFormat>Widescreen</PresentationFormat>
  <Paragraphs>546</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 Arial</vt:lpstr>
      <vt:lpstr>Arial</vt:lpstr>
      <vt:lpstr>Calibri</vt:lpstr>
      <vt:lpstr>Wingdings</vt:lpstr>
      <vt:lpstr>Army Brand</vt:lpstr>
      <vt:lpstr>Letterkenny Army Depot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Boutwell, Traci E CTR AMCOM</dc:creator>
  <cp:lastModifiedBy>Wivell, Todd A CIV USARMY AMCOM (USA)</cp:lastModifiedBy>
  <cp:revision>151</cp:revision>
  <cp:lastPrinted>2025-11-07T16:45:08Z</cp:lastPrinted>
  <dcterms:created xsi:type="dcterms:W3CDTF">2020-08-13T15:56:09Z</dcterms:created>
  <dcterms:modified xsi:type="dcterms:W3CDTF">2026-01-21T14:03:22Z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0x01010019E7C46E4ABD4140A6CA8DFEE7852F5E</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